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44"/>
  </p:notesMasterIdLst>
  <p:sldIdLst>
    <p:sldId id="1300" r:id="rId5"/>
    <p:sldId id="1085" r:id="rId6"/>
    <p:sldId id="1249" r:id="rId7"/>
    <p:sldId id="1290" r:id="rId8"/>
    <p:sldId id="1291" r:id="rId9"/>
    <p:sldId id="1302" r:id="rId10"/>
    <p:sldId id="1304" r:id="rId11"/>
    <p:sldId id="1305" r:id="rId12"/>
    <p:sldId id="1306" r:id="rId13"/>
    <p:sldId id="1307" r:id="rId14"/>
    <p:sldId id="1308" r:id="rId15"/>
    <p:sldId id="1309" r:id="rId16"/>
    <p:sldId id="1310" r:id="rId17"/>
    <p:sldId id="1311" r:id="rId18"/>
    <p:sldId id="1312" r:id="rId19"/>
    <p:sldId id="1313" r:id="rId20"/>
    <p:sldId id="1314" r:id="rId21"/>
    <p:sldId id="1317" r:id="rId22"/>
    <p:sldId id="1318" r:id="rId23"/>
    <p:sldId id="1319" r:id="rId24"/>
    <p:sldId id="1320" r:id="rId25"/>
    <p:sldId id="1321" r:id="rId26"/>
    <p:sldId id="1322" r:id="rId27"/>
    <p:sldId id="1323" r:id="rId28"/>
    <p:sldId id="1329" r:id="rId29"/>
    <p:sldId id="1332" r:id="rId30"/>
    <p:sldId id="1333" r:id="rId31"/>
    <p:sldId id="1334" r:id="rId32"/>
    <p:sldId id="1335" r:id="rId33"/>
    <p:sldId id="1301" r:id="rId34"/>
    <p:sldId id="1295" r:id="rId35"/>
    <p:sldId id="1296" r:id="rId36"/>
    <p:sldId id="1297" r:id="rId37"/>
    <p:sldId id="1298" r:id="rId38"/>
    <p:sldId id="1337" r:id="rId39"/>
    <p:sldId id="1336" r:id="rId40"/>
    <p:sldId id="1338" r:id="rId41"/>
    <p:sldId id="1339" r:id="rId42"/>
    <p:sldId id="1250" r:id="rId4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userDrawn="1">
          <p15:clr>
            <a:srgbClr val="A4A3A4"/>
          </p15:clr>
        </p15:guide>
        <p15:guide id="2" pos="192" userDrawn="1">
          <p15:clr>
            <a:srgbClr val="A4A3A4"/>
          </p15:clr>
        </p15:guide>
        <p15:guide id="3" orient="horz" pos="1071"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EFF"/>
    <a:srgbClr val="F9FFEB"/>
    <a:srgbClr val="EDFFC5"/>
    <a:srgbClr val="7FBA00"/>
    <a:srgbClr val="EBEEF9"/>
    <a:srgbClr val="213164"/>
    <a:srgbClr val="FED500"/>
    <a:srgbClr val="484F9E"/>
    <a:srgbClr val="F6AB1B"/>
    <a:srgbClr val="F7BA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A68E86-DFC3-D7A2-BA07-DEA1DD7DFE36}" v="1" dt="2025-02-11T11:55:47.9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214" autoAdjust="0"/>
  </p:normalViewPr>
  <p:slideViewPr>
    <p:cSldViewPr snapToGrid="0">
      <p:cViewPr varScale="1">
        <p:scale>
          <a:sx n="76" d="100"/>
          <a:sy n="76" d="100"/>
        </p:scale>
        <p:origin x="917" y="53"/>
      </p:cViewPr>
      <p:guideLst>
        <p:guide orient="horz" pos="792"/>
        <p:guide pos="192"/>
        <p:guide orient="horz" pos="1071"/>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221" Type="http://schemas.openxmlformats.org/officeDocument/2006/relationships/presProps" Target="pres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220" Type="http://customschemas.google.com/relationships/presentationmetadata" Target="metadata"/><Relationship Id="rId22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y Dwivedi" userId="S::adwivedi@edunetfoundation.org::ca7f7ffd-75cd-4227-bed2-1c43691ec64b" providerId="AD" clId="Web-{33A68E86-DFC3-D7A2-BA07-DEA1DD7DFE36}"/>
    <pc:docChg chg="modSld">
      <pc:chgData name="Akshay Dwivedi" userId="S::adwivedi@edunetfoundation.org::ca7f7ffd-75cd-4227-bed2-1c43691ec64b" providerId="AD" clId="Web-{33A68E86-DFC3-D7A2-BA07-DEA1DD7DFE36}" dt="2025-02-11T11:55:47.997" v="0"/>
      <pc:docMkLst>
        <pc:docMk/>
      </pc:docMkLst>
      <pc:sldChg chg="delSp">
        <pc:chgData name="Akshay Dwivedi" userId="S::adwivedi@edunetfoundation.org::ca7f7ffd-75cd-4227-bed2-1c43691ec64b" providerId="AD" clId="Web-{33A68E86-DFC3-D7A2-BA07-DEA1DD7DFE36}" dt="2025-02-11T11:55:47.997" v="0"/>
        <pc:sldMkLst>
          <pc:docMk/>
          <pc:sldMk cId="2000950779" sldId="1300"/>
        </pc:sldMkLst>
        <pc:grpChg chg="del">
          <ac:chgData name="Akshay Dwivedi" userId="S::adwivedi@edunetfoundation.org::ca7f7ffd-75cd-4227-bed2-1c43691ec64b" providerId="AD" clId="Web-{33A68E86-DFC3-D7A2-BA07-DEA1DD7DFE36}" dt="2025-02-11T11:55:47.997" v="0"/>
          <ac:grpSpMkLst>
            <pc:docMk/>
            <pc:sldMk cId="2000950779" sldId="1300"/>
            <ac:grpSpMk id="4" creationId="{A8D97332-B949-6172-80A0-C0B4B4FB67E8}"/>
          </ac:grpSpMkLst>
        </pc:grpChg>
        <pc:picChg chg="topLvl">
          <ac:chgData name="Akshay Dwivedi" userId="S::adwivedi@edunetfoundation.org::ca7f7ffd-75cd-4227-bed2-1c43691ec64b" providerId="AD" clId="Web-{33A68E86-DFC3-D7A2-BA07-DEA1DD7DFE36}" dt="2025-02-11T11:55:47.997" v="0"/>
          <ac:picMkLst>
            <pc:docMk/>
            <pc:sldMk cId="2000950779" sldId="1300"/>
            <ac:picMk id="19" creationId="{2A27540A-9E08-71C9-C49B-6AA04DE6EB1C}"/>
          </ac:picMkLst>
        </pc:picChg>
        <pc:picChg chg="del topLvl">
          <ac:chgData name="Akshay Dwivedi" userId="S::adwivedi@edunetfoundation.org::ca7f7ffd-75cd-4227-bed2-1c43691ec64b" providerId="AD" clId="Web-{33A68E86-DFC3-D7A2-BA07-DEA1DD7DFE36}" dt="2025-02-11T11:55:47.997" v="0"/>
          <ac:picMkLst>
            <pc:docMk/>
            <pc:sldMk cId="2000950779" sldId="1300"/>
            <ac:picMk id="21" creationId="{EEE6DDB2-51A4-6779-CC14-E1171B3CDF6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B52EDB-20C5-4CD3-8D50-73FFC9AB311F}" type="doc">
      <dgm:prSet loTypeId="urn:microsoft.com/office/officeart/2005/8/layout/hList9" loCatId="list" qsTypeId="urn:microsoft.com/office/officeart/2005/8/quickstyle/simple3" qsCatId="simple" csTypeId="urn:microsoft.com/office/officeart/2005/8/colors/accent1_2" csCatId="accent1" phldr="1"/>
      <dgm:spPr/>
      <dgm:t>
        <a:bodyPr/>
        <a:lstStyle/>
        <a:p>
          <a:endParaRPr lang="en-IN"/>
        </a:p>
      </dgm:t>
    </dgm:pt>
    <dgm:pt modelId="{7C1A2957-9D9D-409D-82B9-ED132C5E2694}">
      <dgm:prSet custT="1"/>
      <dgm:spPr/>
      <dgm:t>
        <a:bodyPr/>
        <a:lstStyle/>
        <a:p>
          <a:r>
            <a:rPr lang="en-IN" sz="1800" b="1" i="0" dirty="0"/>
            <a:t>Security Concerns in AI</a:t>
          </a:r>
          <a:endParaRPr lang="en-IN" sz="1800" dirty="0"/>
        </a:p>
      </dgm:t>
    </dgm:pt>
    <dgm:pt modelId="{DFC6CCEA-EEA8-4A8D-BD81-C1D13CD3B787}" type="parTrans" cxnId="{980DE5CF-F97F-425C-BD72-4868A25D45D8}">
      <dgm:prSet/>
      <dgm:spPr/>
      <dgm:t>
        <a:bodyPr/>
        <a:lstStyle/>
        <a:p>
          <a:endParaRPr lang="en-IN"/>
        </a:p>
      </dgm:t>
    </dgm:pt>
    <dgm:pt modelId="{5CCBC5BE-2605-485F-ABA9-409B284B6E06}" type="sibTrans" cxnId="{980DE5CF-F97F-425C-BD72-4868A25D45D8}">
      <dgm:prSet/>
      <dgm:spPr/>
      <dgm:t>
        <a:bodyPr/>
        <a:lstStyle/>
        <a:p>
          <a:endParaRPr lang="en-IN"/>
        </a:p>
      </dgm:t>
    </dgm:pt>
    <dgm:pt modelId="{6B8F100C-8D5D-48B1-A566-CE2094E7E9E7}">
      <dgm:prSet custT="1"/>
      <dgm:spPr>
        <a:ln>
          <a:solidFill>
            <a:schemeClr val="accent1"/>
          </a:solidFill>
        </a:ln>
      </dgm:spPr>
      <dgm:t>
        <a:bodyPr/>
        <a:lstStyle/>
        <a:p>
          <a:r>
            <a:rPr lang="en-IN" sz="1800" b="0" i="0" dirty="0"/>
            <a:t>Data Breaches</a:t>
          </a:r>
          <a:endParaRPr lang="en-IN" sz="1800" dirty="0"/>
        </a:p>
      </dgm:t>
    </dgm:pt>
    <dgm:pt modelId="{5C2DA3CB-CB4F-4C13-A3FA-7A70D75E28F7}" type="parTrans" cxnId="{6B21BCFD-58F1-4CB0-A181-9D95254F7AA8}">
      <dgm:prSet/>
      <dgm:spPr/>
      <dgm:t>
        <a:bodyPr/>
        <a:lstStyle/>
        <a:p>
          <a:endParaRPr lang="en-IN"/>
        </a:p>
      </dgm:t>
    </dgm:pt>
    <dgm:pt modelId="{05389A94-2CC9-4706-BB2C-7D57AF984606}" type="sibTrans" cxnId="{6B21BCFD-58F1-4CB0-A181-9D95254F7AA8}">
      <dgm:prSet/>
      <dgm:spPr/>
      <dgm:t>
        <a:bodyPr/>
        <a:lstStyle/>
        <a:p>
          <a:endParaRPr lang="en-IN"/>
        </a:p>
      </dgm:t>
    </dgm:pt>
    <dgm:pt modelId="{B657932B-5D4F-46EC-AA36-AD6984341386}">
      <dgm:prSet custT="1"/>
      <dgm:spPr>
        <a:ln>
          <a:solidFill>
            <a:schemeClr val="accent1"/>
          </a:solidFill>
        </a:ln>
      </dgm:spPr>
      <dgm:t>
        <a:bodyPr/>
        <a:lstStyle/>
        <a:p>
          <a:r>
            <a:rPr lang="en-IN" sz="1800" b="0" i="0" dirty="0"/>
            <a:t>Adversarial Attacks</a:t>
          </a:r>
          <a:endParaRPr lang="en-IN" sz="1800" dirty="0"/>
        </a:p>
      </dgm:t>
    </dgm:pt>
    <dgm:pt modelId="{41BDCD79-BBF4-4E4A-A17D-0C7D03C6BA16}" type="parTrans" cxnId="{47113C51-C1DD-4A15-B07A-AFF82BA0BB1D}">
      <dgm:prSet/>
      <dgm:spPr/>
      <dgm:t>
        <a:bodyPr/>
        <a:lstStyle/>
        <a:p>
          <a:endParaRPr lang="en-IN"/>
        </a:p>
      </dgm:t>
    </dgm:pt>
    <dgm:pt modelId="{E7D25A2D-494D-4221-BAF9-1736723E61E1}" type="sibTrans" cxnId="{47113C51-C1DD-4A15-B07A-AFF82BA0BB1D}">
      <dgm:prSet/>
      <dgm:spPr/>
      <dgm:t>
        <a:bodyPr/>
        <a:lstStyle/>
        <a:p>
          <a:endParaRPr lang="en-IN"/>
        </a:p>
      </dgm:t>
    </dgm:pt>
    <dgm:pt modelId="{1F0234FD-9064-4467-9521-A1CD37E97350}">
      <dgm:prSet custT="1"/>
      <dgm:spPr>
        <a:ln>
          <a:solidFill>
            <a:schemeClr val="accent1"/>
          </a:solidFill>
        </a:ln>
      </dgm:spPr>
      <dgm:t>
        <a:bodyPr/>
        <a:lstStyle/>
        <a:p>
          <a:r>
            <a:rPr lang="en-IN" sz="1800" b="0" i="0" dirty="0"/>
            <a:t>Algorithmic Hijacking</a:t>
          </a:r>
          <a:endParaRPr lang="en-IN" sz="1800" dirty="0"/>
        </a:p>
      </dgm:t>
    </dgm:pt>
    <dgm:pt modelId="{1A809567-6F36-4F5A-8F06-0C6E66B41A8F}" type="parTrans" cxnId="{CDC07FF4-9A08-403E-AA90-9E66F78B1C15}">
      <dgm:prSet/>
      <dgm:spPr/>
      <dgm:t>
        <a:bodyPr/>
        <a:lstStyle/>
        <a:p>
          <a:endParaRPr lang="en-IN"/>
        </a:p>
      </dgm:t>
    </dgm:pt>
    <dgm:pt modelId="{08141861-FEA8-4775-A0B9-46712E86ECFA}" type="sibTrans" cxnId="{CDC07FF4-9A08-403E-AA90-9E66F78B1C15}">
      <dgm:prSet/>
      <dgm:spPr/>
      <dgm:t>
        <a:bodyPr/>
        <a:lstStyle/>
        <a:p>
          <a:endParaRPr lang="en-IN"/>
        </a:p>
      </dgm:t>
    </dgm:pt>
    <dgm:pt modelId="{F6C86C49-3FFE-4679-9DF9-65CC3B8AF3A0}" type="pres">
      <dgm:prSet presAssocID="{E9B52EDB-20C5-4CD3-8D50-73FFC9AB311F}" presName="list" presStyleCnt="0">
        <dgm:presLayoutVars>
          <dgm:dir/>
          <dgm:animLvl val="lvl"/>
        </dgm:presLayoutVars>
      </dgm:prSet>
      <dgm:spPr/>
    </dgm:pt>
    <dgm:pt modelId="{4A2958C6-FE8C-4FFB-ABEE-3088D1EBD37D}" type="pres">
      <dgm:prSet presAssocID="{7C1A2957-9D9D-409D-82B9-ED132C5E2694}" presName="posSpace" presStyleCnt="0"/>
      <dgm:spPr/>
    </dgm:pt>
    <dgm:pt modelId="{140B54B0-2569-4F49-9F99-887CE19BBB2D}" type="pres">
      <dgm:prSet presAssocID="{7C1A2957-9D9D-409D-82B9-ED132C5E2694}" presName="vertFlow" presStyleCnt="0"/>
      <dgm:spPr/>
    </dgm:pt>
    <dgm:pt modelId="{E534AFB7-36EE-4676-A543-AAF463F2708D}" type="pres">
      <dgm:prSet presAssocID="{7C1A2957-9D9D-409D-82B9-ED132C5E2694}" presName="topSpace" presStyleCnt="0"/>
      <dgm:spPr/>
    </dgm:pt>
    <dgm:pt modelId="{FA6FE57D-0D88-408A-87DB-49CAE6FD4318}" type="pres">
      <dgm:prSet presAssocID="{7C1A2957-9D9D-409D-82B9-ED132C5E2694}" presName="firstComp" presStyleCnt="0"/>
      <dgm:spPr/>
    </dgm:pt>
    <dgm:pt modelId="{524384E3-525D-44AB-8A3F-ACB6F37E5832}" type="pres">
      <dgm:prSet presAssocID="{7C1A2957-9D9D-409D-82B9-ED132C5E2694}" presName="firstChild" presStyleLbl="bgAccFollowNode1" presStyleIdx="0" presStyleCnt="3" custScaleX="185160" custLinFactNeighborX="32839" custLinFactNeighborY="-14070"/>
      <dgm:spPr/>
    </dgm:pt>
    <dgm:pt modelId="{E190A64E-46F6-4CE1-934C-138B74526AFD}" type="pres">
      <dgm:prSet presAssocID="{7C1A2957-9D9D-409D-82B9-ED132C5E2694}" presName="firstChildTx" presStyleLbl="bgAccFollowNode1" presStyleIdx="0" presStyleCnt="3">
        <dgm:presLayoutVars>
          <dgm:bulletEnabled val="1"/>
        </dgm:presLayoutVars>
      </dgm:prSet>
      <dgm:spPr/>
    </dgm:pt>
    <dgm:pt modelId="{F805D329-F1C4-4446-A735-231F3F9351DA}" type="pres">
      <dgm:prSet presAssocID="{B657932B-5D4F-46EC-AA36-AD6984341386}" presName="comp" presStyleCnt="0"/>
      <dgm:spPr/>
    </dgm:pt>
    <dgm:pt modelId="{57F1CFA4-9BE1-4572-8873-51AAD8395454}" type="pres">
      <dgm:prSet presAssocID="{B657932B-5D4F-46EC-AA36-AD6984341386}" presName="child" presStyleLbl="bgAccFollowNode1" presStyleIdx="1" presStyleCnt="3" custScaleX="185160" custLinFactNeighborX="32839" custLinFactNeighborY="-14070"/>
      <dgm:spPr/>
    </dgm:pt>
    <dgm:pt modelId="{5A4EAEDD-B852-40E5-B1C3-65C8D9AD9A5F}" type="pres">
      <dgm:prSet presAssocID="{B657932B-5D4F-46EC-AA36-AD6984341386}" presName="childTx" presStyleLbl="bgAccFollowNode1" presStyleIdx="1" presStyleCnt="3">
        <dgm:presLayoutVars>
          <dgm:bulletEnabled val="1"/>
        </dgm:presLayoutVars>
      </dgm:prSet>
      <dgm:spPr/>
    </dgm:pt>
    <dgm:pt modelId="{5FF1E8B1-2EB4-4758-A098-AF74063A013F}" type="pres">
      <dgm:prSet presAssocID="{1F0234FD-9064-4467-9521-A1CD37E97350}" presName="comp" presStyleCnt="0"/>
      <dgm:spPr/>
    </dgm:pt>
    <dgm:pt modelId="{A2AEC6D3-A478-4CD5-93CB-B76EA050A116}" type="pres">
      <dgm:prSet presAssocID="{1F0234FD-9064-4467-9521-A1CD37E97350}" presName="child" presStyleLbl="bgAccFollowNode1" presStyleIdx="2" presStyleCnt="3" custScaleX="185160" custLinFactNeighborX="32839" custLinFactNeighborY="-14070"/>
      <dgm:spPr/>
    </dgm:pt>
    <dgm:pt modelId="{7448453A-1AFF-4CFD-80FF-D3288748037D}" type="pres">
      <dgm:prSet presAssocID="{1F0234FD-9064-4467-9521-A1CD37E97350}" presName="childTx" presStyleLbl="bgAccFollowNode1" presStyleIdx="2" presStyleCnt="3">
        <dgm:presLayoutVars>
          <dgm:bulletEnabled val="1"/>
        </dgm:presLayoutVars>
      </dgm:prSet>
      <dgm:spPr/>
    </dgm:pt>
    <dgm:pt modelId="{624716A5-E7FE-46C4-A6C1-02A73AF93CFE}" type="pres">
      <dgm:prSet presAssocID="{7C1A2957-9D9D-409D-82B9-ED132C5E2694}" presName="negSpace" presStyleCnt="0"/>
      <dgm:spPr/>
    </dgm:pt>
    <dgm:pt modelId="{AD462F51-653B-48DA-BC45-51A7E06D632B}" type="pres">
      <dgm:prSet presAssocID="{7C1A2957-9D9D-409D-82B9-ED132C5E2694}" presName="circle" presStyleLbl="node1" presStyleIdx="0" presStyleCnt="1" custScaleX="297254" custScaleY="167855" custLinFactX="-100000" custLinFactNeighborX="-164772" custLinFactNeighborY="3877"/>
      <dgm:spPr/>
    </dgm:pt>
  </dgm:ptLst>
  <dgm:cxnLst>
    <dgm:cxn modelId="{BE7A8943-5A31-413A-AC8B-43EB3881B707}" type="presOf" srcId="{7C1A2957-9D9D-409D-82B9-ED132C5E2694}" destId="{AD462F51-653B-48DA-BC45-51A7E06D632B}" srcOrd="0" destOrd="0" presId="urn:microsoft.com/office/officeart/2005/8/layout/hList9"/>
    <dgm:cxn modelId="{FF712B67-761E-4113-95AC-073AAD0B46A5}" type="presOf" srcId="{B657932B-5D4F-46EC-AA36-AD6984341386}" destId="{5A4EAEDD-B852-40E5-B1C3-65C8D9AD9A5F}" srcOrd="1" destOrd="0" presId="urn:microsoft.com/office/officeart/2005/8/layout/hList9"/>
    <dgm:cxn modelId="{47113C51-C1DD-4A15-B07A-AFF82BA0BB1D}" srcId="{7C1A2957-9D9D-409D-82B9-ED132C5E2694}" destId="{B657932B-5D4F-46EC-AA36-AD6984341386}" srcOrd="1" destOrd="0" parTransId="{41BDCD79-BBF4-4E4A-A17D-0C7D03C6BA16}" sibTransId="{E7D25A2D-494D-4221-BAF9-1736723E61E1}"/>
    <dgm:cxn modelId="{749D277D-A45A-43E9-9A33-3D9603EDC515}" type="presOf" srcId="{E9B52EDB-20C5-4CD3-8D50-73FFC9AB311F}" destId="{F6C86C49-3FFE-4679-9DF9-65CC3B8AF3A0}" srcOrd="0" destOrd="0" presId="urn:microsoft.com/office/officeart/2005/8/layout/hList9"/>
    <dgm:cxn modelId="{51382991-BC5D-42E9-8FD2-2566F0001305}" type="presOf" srcId="{B657932B-5D4F-46EC-AA36-AD6984341386}" destId="{57F1CFA4-9BE1-4572-8873-51AAD8395454}" srcOrd="0" destOrd="0" presId="urn:microsoft.com/office/officeart/2005/8/layout/hList9"/>
    <dgm:cxn modelId="{984D9EBF-E9F2-4B18-A730-33AC4B28B3A7}" type="presOf" srcId="{6B8F100C-8D5D-48B1-A566-CE2094E7E9E7}" destId="{524384E3-525D-44AB-8A3F-ACB6F37E5832}" srcOrd="0" destOrd="0" presId="urn:microsoft.com/office/officeart/2005/8/layout/hList9"/>
    <dgm:cxn modelId="{C0F144C3-2F3E-4FE4-BF74-8ACF19D8D568}" type="presOf" srcId="{1F0234FD-9064-4467-9521-A1CD37E97350}" destId="{A2AEC6D3-A478-4CD5-93CB-B76EA050A116}" srcOrd="0" destOrd="0" presId="urn:microsoft.com/office/officeart/2005/8/layout/hList9"/>
    <dgm:cxn modelId="{D4CE64CA-804B-4E3D-B6AF-7B660A82A979}" type="presOf" srcId="{6B8F100C-8D5D-48B1-A566-CE2094E7E9E7}" destId="{E190A64E-46F6-4CE1-934C-138B74526AFD}" srcOrd="1" destOrd="0" presId="urn:microsoft.com/office/officeart/2005/8/layout/hList9"/>
    <dgm:cxn modelId="{980DE5CF-F97F-425C-BD72-4868A25D45D8}" srcId="{E9B52EDB-20C5-4CD3-8D50-73FFC9AB311F}" destId="{7C1A2957-9D9D-409D-82B9-ED132C5E2694}" srcOrd="0" destOrd="0" parTransId="{DFC6CCEA-EEA8-4A8D-BD81-C1D13CD3B787}" sibTransId="{5CCBC5BE-2605-485F-ABA9-409B284B6E06}"/>
    <dgm:cxn modelId="{AADE65D6-CDA7-4725-84AE-017897AA7FF0}" type="presOf" srcId="{1F0234FD-9064-4467-9521-A1CD37E97350}" destId="{7448453A-1AFF-4CFD-80FF-D3288748037D}" srcOrd="1" destOrd="0" presId="urn:microsoft.com/office/officeart/2005/8/layout/hList9"/>
    <dgm:cxn modelId="{CDC07FF4-9A08-403E-AA90-9E66F78B1C15}" srcId="{7C1A2957-9D9D-409D-82B9-ED132C5E2694}" destId="{1F0234FD-9064-4467-9521-A1CD37E97350}" srcOrd="2" destOrd="0" parTransId="{1A809567-6F36-4F5A-8F06-0C6E66B41A8F}" sibTransId="{08141861-FEA8-4775-A0B9-46712E86ECFA}"/>
    <dgm:cxn modelId="{6B21BCFD-58F1-4CB0-A181-9D95254F7AA8}" srcId="{7C1A2957-9D9D-409D-82B9-ED132C5E2694}" destId="{6B8F100C-8D5D-48B1-A566-CE2094E7E9E7}" srcOrd="0" destOrd="0" parTransId="{5C2DA3CB-CB4F-4C13-A3FA-7A70D75E28F7}" sibTransId="{05389A94-2CC9-4706-BB2C-7D57AF984606}"/>
    <dgm:cxn modelId="{69D951CB-2924-467B-94FE-1E0A4756246F}" type="presParOf" srcId="{F6C86C49-3FFE-4679-9DF9-65CC3B8AF3A0}" destId="{4A2958C6-FE8C-4FFB-ABEE-3088D1EBD37D}" srcOrd="0" destOrd="0" presId="urn:microsoft.com/office/officeart/2005/8/layout/hList9"/>
    <dgm:cxn modelId="{7F0D5895-309E-4F22-9F51-0DDC42AE9C71}" type="presParOf" srcId="{F6C86C49-3FFE-4679-9DF9-65CC3B8AF3A0}" destId="{140B54B0-2569-4F49-9F99-887CE19BBB2D}" srcOrd="1" destOrd="0" presId="urn:microsoft.com/office/officeart/2005/8/layout/hList9"/>
    <dgm:cxn modelId="{243EB70E-890A-45E2-B0EC-AD7A65FB425B}" type="presParOf" srcId="{140B54B0-2569-4F49-9F99-887CE19BBB2D}" destId="{E534AFB7-36EE-4676-A543-AAF463F2708D}" srcOrd="0" destOrd="0" presId="urn:microsoft.com/office/officeart/2005/8/layout/hList9"/>
    <dgm:cxn modelId="{6C712DBF-919F-494E-8379-C96269E2EB8F}" type="presParOf" srcId="{140B54B0-2569-4F49-9F99-887CE19BBB2D}" destId="{FA6FE57D-0D88-408A-87DB-49CAE6FD4318}" srcOrd="1" destOrd="0" presId="urn:microsoft.com/office/officeart/2005/8/layout/hList9"/>
    <dgm:cxn modelId="{37336623-3119-41F6-B83C-2607C3DF049A}" type="presParOf" srcId="{FA6FE57D-0D88-408A-87DB-49CAE6FD4318}" destId="{524384E3-525D-44AB-8A3F-ACB6F37E5832}" srcOrd="0" destOrd="0" presId="urn:microsoft.com/office/officeart/2005/8/layout/hList9"/>
    <dgm:cxn modelId="{D4381D25-BE69-4711-9423-A266D202DE0E}" type="presParOf" srcId="{FA6FE57D-0D88-408A-87DB-49CAE6FD4318}" destId="{E190A64E-46F6-4CE1-934C-138B74526AFD}" srcOrd="1" destOrd="0" presId="urn:microsoft.com/office/officeart/2005/8/layout/hList9"/>
    <dgm:cxn modelId="{83D102EE-E689-4F16-BA12-E874B62FC02C}" type="presParOf" srcId="{140B54B0-2569-4F49-9F99-887CE19BBB2D}" destId="{F805D329-F1C4-4446-A735-231F3F9351DA}" srcOrd="2" destOrd="0" presId="urn:microsoft.com/office/officeart/2005/8/layout/hList9"/>
    <dgm:cxn modelId="{37AEC5B9-0806-4524-ABCC-F62D6D1DEBD5}" type="presParOf" srcId="{F805D329-F1C4-4446-A735-231F3F9351DA}" destId="{57F1CFA4-9BE1-4572-8873-51AAD8395454}" srcOrd="0" destOrd="0" presId="urn:microsoft.com/office/officeart/2005/8/layout/hList9"/>
    <dgm:cxn modelId="{6EDD59A3-54A0-4822-8DE0-487D60BA2E8C}" type="presParOf" srcId="{F805D329-F1C4-4446-A735-231F3F9351DA}" destId="{5A4EAEDD-B852-40E5-B1C3-65C8D9AD9A5F}" srcOrd="1" destOrd="0" presId="urn:microsoft.com/office/officeart/2005/8/layout/hList9"/>
    <dgm:cxn modelId="{C157BC04-2083-447A-909C-38B51818B6D8}" type="presParOf" srcId="{140B54B0-2569-4F49-9F99-887CE19BBB2D}" destId="{5FF1E8B1-2EB4-4758-A098-AF74063A013F}" srcOrd="3" destOrd="0" presId="urn:microsoft.com/office/officeart/2005/8/layout/hList9"/>
    <dgm:cxn modelId="{07E88809-3E6C-49F3-80CF-F9C2CBED81C1}" type="presParOf" srcId="{5FF1E8B1-2EB4-4758-A098-AF74063A013F}" destId="{A2AEC6D3-A478-4CD5-93CB-B76EA050A116}" srcOrd="0" destOrd="0" presId="urn:microsoft.com/office/officeart/2005/8/layout/hList9"/>
    <dgm:cxn modelId="{BDFA7A67-B918-426E-9368-BBE729B380C5}" type="presParOf" srcId="{5FF1E8B1-2EB4-4758-A098-AF74063A013F}" destId="{7448453A-1AFF-4CFD-80FF-D3288748037D}" srcOrd="1" destOrd="0" presId="urn:microsoft.com/office/officeart/2005/8/layout/hList9"/>
    <dgm:cxn modelId="{69ADF54B-0B0E-4C56-9C50-2BBFC5938F86}" type="presParOf" srcId="{F6C86C49-3FFE-4679-9DF9-65CC3B8AF3A0}" destId="{624716A5-E7FE-46C4-A6C1-02A73AF93CFE}" srcOrd="2" destOrd="0" presId="urn:microsoft.com/office/officeart/2005/8/layout/hList9"/>
    <dgm:cxn modelId="{BEF4D36D-BA6D-4489-92D1-AB018007670D}" type="presParOf" srcId="{F6C86C49-3FFE-4679-9DF9-65CC3B8AF3A0}" destId="{AD462F51-653B-48DA-BC45-51A7E06D632B}" srcOrd="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661054A-DDD2-48E8-8A96-D855C8FFBC3A}"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0009805B-0073-4ABE-B9F5-710F05E67E4C}">
      <dgm:prSet custT="1"/>
      <dgm:spPr/>
      <dgm:t>
        <a:bodyPr/>
        <a:lstStyle/>
        <a:p>
          <a:r>
            <a:rPr lang="en-US" sz="1600" b="1" i="0" dirty="0">
              <a:solidFill>
                <a:schemeClr val="tx1"/>
              </a:solidFill>
            </a:rPr>
            <a:t>Addressing AI’s Environmental Impact</a:t>
          </a:r>
          <a:endParaRPr lang="en-IN" sz="1600" dirty="0">
            <a:solidFill>
              <a:schemeClr val="tx1"/>
            </a:solidFill>
          </a:endParaRPr>
        </a:p>
      </dgm:t>
    </dgm:pt>
    <dgm:pt modelId="{0D80AED9-A987-4131-A79F-ACBBE72A816A}" type="parTrans" cxnId="{50490EFA-215D-458A-96EE-7A18140213DB}">
      <dgm:prSet/>
      <dgm:spPr/>
      <dgm:t>
        <a:bodyPr/>
        <a:lstStyle/>
        <a:p>
          <a:endParaRPr lang="en-IN" sz="1600"/>
        </a:p>
      </dgm:t>
    </dgm:pt>
    <dgm:pt modelId="{65E3B83A-8E6D-4F42-B89A-4DF13704370F}" type="sibTrans" cxnId="{50490EFA-215D-458A-96EE-7A18140213DB}">
      <dgm:prSet/>
      <dgm:spPr/>
      <dgm:t>
        <a:bodyPr/>
        <a:lstStyle/>
        <a:p>
          <a:endParaRPr lang="en-IN" sz="1600"/>
        </a:p>
      </dgm:t>
    </dgm:pt>
    <dgm:pt modelId="{C38802C9-88BB-4D91-922B-57FB8CE1B83D}">
      <dgm:prSet custT="1"/>
      <dgm:spPr/>
      <dgm:t>
        <a:bodyPr/>
        <a:lstStyle/>
        <a:p>
          <a:r>
            <a:rPr lang="en-US" sz="1600" b="0" i="0" dirty="0">
              <a:solidFill>
                <a:schemeClr val="tx1"/>
              </a:solidFill>
            </a:rPr>
            <a:t>Develop </a:t>
          </a:r>
          <a:r>
            <a:rPr lang="en-US" sz="1600" b="1" i="0" dirty="0">
              <a:solidFill>
                <a:schemeClr val="tx1"/>
              </a:solidFill>
            </a:rPr>
            <a:t>energy-efficient AI models</a:t>
          </a:r>
          <a:r>
            <a:rPr lang="en-US" sz="1600" b="0" i="0" dirty="0">
              <a:solidFill>
                <a:schemeClr val="tx1"/>
              </a:solidFill>
            </a:rPr>
            <a:t> and algorithms to reduce environmental footprint.</a:t>
          </a:r>
          <a:endParaRPr lang="en-IN" sz="1600" dirty="0">
            <a:solidFill>
              <a:schemeClr val="tx1"/>
            </a:solidFill>
          </a:endParaRPr>
        </a:p>
      </dgm:t>
    </dgm:pt>
    <dgm:pt modelId="{0BEB6E4C-4C3B-4FDD-B2FB-B9E4B2BF75CA}" type="parTrans" cxnId="{387C22E7-2BAF-4E21-9FC8-6A033C463BB0}">
      <dgm:prSet/>
      <dgm:spPr/>
      <dgm:t>
        <a:bodyPr/>
        <a:lstStyle/>
        <a:p>
          <a:endParaRPr lang="en-IN" sz="1600">
            <a:solidFill>
              <a:schemeClr val="tx1"/>
            </a:solidFill>
          </a:endParaRPr>
        </a:p>
      </dgm:t>
    </dgm:pt>
    <dgm:pt modelId="{802BE041-DFFF-48DD-8314-E1148F5B2DFB}" type="sibTrans" cxnId="{387C22E7-2BAF-4E21-9FC8-6A033C463BB0}">
      <dgm:prSet/>
      <dgm:spPr/>
      <dgm:t>
        <a:bodyPr/>
        <a:lstStyle/>
        <a:p>
          <a:endParaRPr lang="en-IN" sz="1600"/>
        </a:p>
      </dgm:t>
    </dgm:pt>
    <dgm:pt modelId="{0B9E48B0-2041-494C-B46C-57C913901BC6}">
      <dgm:prSet custT="1"/>
      <dgm:spPr/>
      <dgm:t>
        <a:bodyPr/>
        <a:lstStyle/>
        <a:p>
          <a:r>
            <a:rPr lang="en-US" sz="1600" b="0" i="0" dirty="0">
              <a:solidFill>
                <a:schemeClr val="tx1"/>
              </a:solidFill>
            </a:rPr>
            <a:t>Consider the </a:t>
          </a:r>
          <a:r>
            <a:rPr lang="en-US" sz="1600" b="1" i="0" dirty="0">
              <a:solidFill>
                <a:schemeClr val="tx1"/>
              </a:solidFill>
            </a:rPr>
            <a:t>social implications</a:t>
          </a:r>
          <a:r>
            <a:rPr lang="en-US" sz="1600" b="0" i="0" dirty="0">
              <a:solidFill>
                <a:schemeClr val="tx1"/>
              </a:solidFill>
            </a:rPr>
            <a:t> of AI and ensure it benefits society.</a:t>
          </a:r>
          <a:endParaRPr lang="en-IN" sz="1600" dirty="0">
            <a:solidFill>
              <a:schemeClr val="tx1"/>
            </a:solidFill>
          </a:endParaRPr>
        </a:p>
      </dgm:t>
    </dgm:pt>
    <dgm:pt modelId="{7227D478-5813-4967-984B-6A353101D95B}" type="parTrans" cxnId="{BF17E840-41AB-4F79-B0FB-9B43FC31576F}">
      <dgm:prSet/>
      <dgm:spPr/>
      <dgm:t>
        <a:bodyPr/>
        <a:lstStyle/>
        <a:p>
          <a:endParaRPr lang="en-IN" sz="1600">
            <a:solidFill>
              <a:schemeClr val="tx1"/>
            </a:solidFill>
          </a:endParaRPr>
        </a:p>
      </dgm:t>
    </dgm:pt>
    <dgm:pt modelId="{47218F6D-D389-423D-8996-D3F64D19C42F}" type="sibTrans" cxnId="{BF17E840-41AB-4F79-B0FB-9B43FC31576F}">
      <dgm:prSet/>
      <dgm:spPr/>
      <dgm:t>
        <a:bodyPr/>
        <a:lstStyle/>
        <a:p>
          <a:endParaRPr lang="en-IN" sz="1600"/>
        </a:p>
      </dgm:t>
    </dgm:pt>
    <dgm:pt modelId="{8BACC742-B2E7-4423-B0EC-E92DB26482B6}">
      <dgm:prSet custT="1"/>
      <dgm:spPr/>
      <dgm:t>
        <a:bodyPr/>
        <a:lstStyle/>
        <a:p>
          <a:r>
            <a:rPr lang="en-US" sz="1600" b="0" i="0" dirty="0">
              <a:solidFill>
                <a:schemeClr val="tx1"/>
              </a:solidFill>
            </a:rPr>
            <a:t>Balance technological advancement with sustainability goals.</a:t>
          </a:r>
          <a:endParaRPr lang="en-IN" sz="1600" dirty="0">
            <a:solidFill>
              <a:schemeClr val="tx1"/>
            </a:solidFill>
          </a:endParaRPr>
        </a:p>
      </dgm:t>
    </dgm:pt>
    <dgm:pt modelId="{AD2921D5-FE44-4735-8746-07B5FF18F17F}" type="parTrans" cxnId="{6225AA06-2BD5-4915-B5F0-E788266037D1}">
      <dgm:prSet/>
      <dgm:spPr/>
      <dgm:t>
        <a:bodyPr/>
        <a:lstStyle/>
        <a:p>
          <a:endParaRPr lang="en-IN" sz="1600">
            <a:solidFill>
              <a:schemeClr val="tx1"/>
            </a:solidFill>
          </a:endParaRPr>
        </a:p>
      </dgm:t>
    </dgm:pt>
    <dgm:pt modelId="{69A4085F-B92A-4F00-BBDD-38A35BA6F406}" type="sibTrans" cxnId="{6225AA06-2BD5-4915-B5F0-E788266037D1}">
      <dgm:prSet/>
      <dgm:spPr/>
      <dgm:t>
        <a:bodyPr/>
        <a:lstStyle/>
        <a:p>
          <a:endParaRPr lang="en-IN" sz="1600"/>
        </a:p>
      </dgm:t>
    </dgm:pt>
    <dgm:pt modelId="{A24639F7-ACD3-4E56-94D0-2062B5006850}" type="pres">
      <dgm:prSet presAssocID="{5661054A-DDD2-48E8-8A96-D855C8FFBC3A}" presName="diagram" presStyleCnt="0">
        <dgm:presLayoutVars>
          <dgm:chPref val="1"/>
          <dgm:dir/>
          <dgm:animOne val="branch"/>
          <dgm:animLvl val="lvl"/>
          <dgm:resizeHandles/>
        </dgm:presLayoutVars>
      </dgm:prSet>
      <dgm:spPr/>
    </dgm:pt>
    <dgm:pt modelId="{4ACDF73D-EDF4-4818-8672-22DC01342263}" type="pres">
      <dgm:prSet presAssocID="{0009805B-0073-4ABE-B9F5-710F05E67E4C}" presName="root" presStyleCnt="0"/>
      <dgm:spPr/>
    </dgm:pt>
    <dgm:pt modelId="{8C4E6CDA-DD1A-48EB-9FC1-6AECBD9535DD}" type="pres">
      <dgm:prSet presAssocID="{0009805B-0073-4ABE-B9F5-710F05E67E4C}" presName="rootComposite" presStyleCnt="0"/>
      <dgm:spPr/>
    </dgm:pt>
    <dgm:pt modelId="{166636D7-9235-4D08-9F66-BE8145266DA9}" type="pres">
      <dgm:prSet presAssocID="{0009805B-0073-4ABE-B9F5-710F05E67E4C}" presName="rootText" presStyleLbl="node1" presStyleIdx="0" presStyleCnt="1" custScaleX="857801" custScaleY="200438"/>
      <dgm:spPr/>
    </dgm:pt>
    <dgm:pt modelId="{93AF4BCD-F50C-470B-8ECA-E986E32B69BD}" type="pres">
      <dgm:prSet presAssocID="{0009805B-0073-4ABE-B9F5-710F05E67E4C}" presName="rootConnector" presStyleLbl="node1" presStyleIdx="0" presStyleCnt="1"/>
      <dgm:spPr/>
    </dgm:pt>
    <dgm:pt modelId="{62798E60-0CEA-4C8A-BF70-3F9F701CB70F}" type="pres">
      <dgm:prSet presAssocID="{0009805B-0073-4ABE-B9F5-710F05E67E4C}" presName="childShape" presStyleCnt="0"/>
      <dgm:spPr/>
    </dgm:pt>
    <dgm:pt modelId="{CAD87366-510A-4A7D-A8EC-742F7269776E}" type="pres">
      <dgm:prSet presAssocID="{0BEB6E4C-4C3B-4FDD-B2FB-B9E4B2BF75CA}" presName="Name13" presStyleLbl="parChTrans1D2" presStyleIdx="0" presStyleCnt="3" custSzX="552158" custSzY="701957"/>
      <dgm:spPr/>
    </dgm:pt>
    <dgm:pt modelId="{4F1324D7-2699-487A-B14C-FD8D2A23182C}" type="pres">
      <dgm:prSet presAssocID="{C38802C9-88BB-4D91-922B-57FB8CE1B83D}" presName="childText" presStyleLbl="bgAcc1" presStyleIdx="0" presStyleCnt="3" custScaleX="882180" custScaleY="194370">
        <dgm:presLayoutVars>
          <dgm:bulletEnabled val="1"/>
        </dgm:presLayoutVars>
      </dgm:prSet>
      <dgm:spPr/>
    </dgm:pt>
    <dgm:pt modelId="{945B817B-BACA-4E6C-9BFE-D62EDF800124}" type="pres">
      <dgm:prSet presAssocID="{7227D478-5813-4967-984B-6A353101D95B}" presName="Name13" presStyleLbl="parChTrans1D2" presStyleIdx="1" presStyleCnt="3" custSzX="552158" custSzY="1871885"/>
      <dgm:spPr/>
    </dgm:pt>
    <dgm:pt modelId="{F548B4DF-2148-4113-9C0E-57A655588D31}" type="pres">
      <dgm:prSet presAssocID="{0B9E48B0-2041-494C-B46C-57C913901BC6}" presName="childText" presStyleLbl="bgAcc1" presStyleIdx="1" presStyleCnt="3" custScaleX="882180" custScaleY="194370">
        <dgm:presLayoutVars>
          <dgm:bulletEnabled val="1"/>
        </dgm:presLayoutVars>
      </dgm:prSet>
      <dgm:spPr/>
    </dgm:pt>
    <dgm:pt modelId="{CDA535AE-51F7-4CA1-A595-C0570AA58DAE}" type="pres">
      <dgm:prSet presAssocID="{AD2921D5-FE44-4735-8746-07B5FF18F17F}" presName="Name13" presStyleLbl="parChTrans1D2" presStyleIdx="2" presStyleCnt="3" custSzX="552158" custSzY="3041813"/>
      <dgm:spPr/>
    </dgm:pt>
    <dgm:pt modelId="{631B0DC0-065B-4F09-A75C-A996325E0FB4}" type="pres">
      <dgm:prSet presAssocID="{8BACC742-B2E7-4423-B0EC-E92DB26482B6}" presName="childText" presStyleLbl="bgAcc1" presStyleIdx="2" presStyleCnt="3" custScaleX="882180" custScaleY="194370">
        <dgm:presLayoutVars>
          <dgm:bulletEnabled val="1"/>
        </dgm:presLayoutVars>
      </dgm:prSet>
      <dgm:spPr/>
    </dgm:pt>
  </dgm:ptLst>
  <dgm:cxnLst>
    <dgm:cxn modelId="{6225AA06-2BD5-4915-B5F0-E788266037D1}" srcId="{0009805B-0073-4ABE-B9F5-710F05E67E4C}" destId="{8BACC742-B2E7-4423-B0EC-E92DB26482B6}" srcOrd="2" destOrd="0" parTransId="{AD2921D5-FE44-4735-8746-07B5FF18F17F}" sibTransId="{69A4085F-B92A-4F00-BBDD-38A35BA6F406}"/>
    <dgm:cxn modelId="{9C6B0E0F-B1F5-4F12-A77E-9CDF1073957C}" type="presOf" srcId="{0BEB6E4C-4C3B-4FDD-B2FB-B9E4B2BF75CA}" destId="{CAD87366-510A-4A7D-A8EC-742F7269776E}" srcOrd="0" destOrd="0" presId="urn:microsoft.com/office/officeart/2005/8/layout/hierarchy3"/>
    <dgm:cxn modelId="{942D7212-2810-47CB-812D-E9168A082222}" type="presOf" srcId="{5661054A-DDD2-48E8-8A96-D855C8FFBC3A}" destId="{A24639F7-ACD3-4E56-94D0-2062B5006850}" srcOrd="0" destOrd="0" presId="urn:microsoft.com/office/officeart/2005/8/layout/hierarchy3"/>
    <dgm:cxn modelId="{B0D4CC16-B5B8-4B91-A8E3-6AF9A505F362}" type="presOf" srcId="{0009805B-0073-4ABE-B9F5-710F05E67E4C}" destId="{166636D7-9235-4D08-9F66-BE8145266DA9}" srcOrd="0" destOrd="0" presId="urn:microsoft.com/office/officeart/2005/8/layout/hierarchy3"/>
    <dgm:cxn modelId="{9EEE4E1A-BCC1-46DD-86BD-283D5692FFEF}" type="presOf" srcId="{0009805B-0073-4ABE-B9F5-710F05E67E4C}" destId="{93AF4BCD-F50C-470B-8ECA-E986E32B69BD}" srcOrd="1" destOrd="0" presId="urn:microsoft.com/office/officeart/2005/8/layout/hierarchy3"/>
    <dgm:cxn modelId="{A614311F-60B9-44A6-8F70-F3F54AAF2788}" type="presOf" srcId="{7227D478-5813-4967-984B-6A353101D95B}" destId="{945B817B-BACA-4E6C-9BFE-D62EDF800124}" srcOrd="0" destOrd="0" presId="urn:microsoft.com/office/officeart/2005/8/layout/hierarchy3"/>
    <dgm:cxn modelId="{BF17E840-41AB-4F79-B0FB-9B43FC31576F}" srcId="{0009805B-0073-4ABE-B9F5-710F05E67E4C}" destId="{0B9E48B0-2041-494C-B46C-57C913901BC6}" srcOrd="1" destOrd="0" parTransId="{7227D478-5813-4967-984B-6A353101D95B}" sibTransId="{47218F6D-D389-423D-8996-D3F64D19C42F}"/>
    <dgm:cxn modelId="{EC988581-D1E9-4CB2-8AE0-8B5278499D6B}" type="presOf" srcId="{C38802C9-88BB-4D91-922B-57FB8CE1B83D}" destId="{4F1324D7-2699-487A-B14C-FD8D2A23182C}" srcOrd="0" destOrd="0" presId="urn:microsoft.com/office/officeart/2005/8/layout/hierarchy3"/>
    <dgm:cxn modelId="{0EC756A8-7FFD-4306-9360-6EA2B63171A2}" type="presOf" srcId="{0B9E48B0-2041-494C-B46C-57C913901BC6}" destId="{F548B4DF-2148-4113-9C0E-57A655588D31}" srcOrd="0" destOrd="0" presId="urn:microsoft.com/office/officeart/2005/8/layout/hierarchy3"/>
    <dgm:cxn modelId="{F00474BB-19AD-4566-8F07-34F2CFE81A2E}" type="presOf" srcId="{AD2921D5-FE44-4735-8746-07B5FF18F17F}" destId="{CDA535AE-51F7-4CA1-A595-C0570AA58DAE}" srcOrd="0" destOrd="0" presId="urn:microsoft.com/office/officeart/2005/8/layout/hierarchy3"/>
    <dgm:cxn modelId="{087D17BE-E206-41D8-9010-B3CBB38B8923}" type="presOf" srcId="{8BACC742-B2E7-4423-B0EC-E92DB26482B6}" destId="{631B0DC0-065B-4F09-A75C-A996325E0FB4}" srcOrd="0" destOrd="0" presId="urn:microsoft.com/office/officeart/2005/8/layout/hierarchy3"/>
    <dgm:cxn modelId="{387C22E7-2BAF-4E21-9FC8-6A033C463BB0}" srcId="{0009805B-0073-4ABE-B9F5-710F05E67E4C}" destId="{C38802C9-88BB-4D91-922B-57FB8CE1B83D}" srcOrd="0" destOrd="0" parTransId="{0BEB6E4C-4C3B-4FDD-B2FB-B9E4B2BF75CA}" sibTransId="{802BE041-DFFF-48DD-8314-E1148F5B2DFB}"/>
    <dgm:cxn modelId="{50490EFA-215D-458A-96EE-7A18140213DB}" srcId="{5661054A-DDD2-48E8-8A96-D855C8FFBC3A}" destId="{0009805B-0073-4ABE-B9F5-710F05E67E4C}" srcOrd="0" destOrd="0" parTransId="{0D80AED9-A987-4131-A79F-ACBBE72A816A}" sibTransId="{65E3B83A-8E6D-4F42-B89A-4DF13704370F}"/>
    <dgm:cxn modelId="{CC496E45-7D0F-4B69-88F4-2DABA1104983}" type="presParOf" srcId="{A24639F7-ACD3-4E56-94D0-2062B5006850}" destId="{4ACDF73D-EDF4-4818-8672-22DC01342263}" srcOrd="0" destOrd="0" presId="urn:microsoft.com/office/officeart/2005/8/layout/hierarchy3"/>
    <dgm:cxn modelId="{4EAC98D4-C5EE-4AB1-978A-903757AADDF6}" type="presParOf" srcId="{4ACDF73D-EDF4-4818-8672-22DC01342263}" destId="{8C4E6CDA-DD1A-48EB-9FC1-6AECBD9535DD}" srcOrd="0" destOrd="0" presId="urn:microsoft.com/office/officeart/2005/8/layout/hierarchy3"/>
    <dgm:cxn modelId="{49F72A4B-BCC3-4C58-B61A-A1FB71DB7B34}" type="presParOf" srcId="{8C4E6CDA-DD1A-48EB-9FC1-6AECBD9535DD}" destId="{166636D7-9235-4D08-9F66-BE8145266DA9}" srcOrd="0" destOrd="0" presId="urn:microsoft.com/office/officeart/2005/8/layout/hierarchy3"/>
    <dgm:cxn modelId="{9C31EEE0-D458-42DD-8D43-56C2724F8A16}" type="presParOf" srcId="{8C4E6CDA-DD1A-48EB-9FC1-6AECBD9535DD}" destId="{93AF4BCD-F50C-470B-8ECA-E986E32B69BD}" srcOrd="1" destOrd="0" presId="urn:microsoft.com/office/officeart/2005/8/layout/hierarchy3"/>
    <dgm:cxn modelId="{97681DBE-A36F-4487-904E-6AC8B2DB618E}" type="presParOf" srcId="{4ACDF73D-EDF4-4818-8672-22DC01342263}" destId="{62798E60-0CEA-4C8A-BF70-3F9F701CB70F}" srcOrd="1" destOrd="0" presId="urn:microsoft.com/office/officeart/2005/8/layout/hierarchy3"/>
    <dgm:cxn modelId="{ECD1EEE0-6660-4AFB-86F1-5AEA1D53BEE2}" type="presParOf" srcId="{62798E60-0CEA-4C8A-BF70-3F9F701CB70F}" destId="{CAD87366-510A-4A7D-A8EC-742F7269776E}" srcOrd="0" destOrd="0" presId="urn:microsoft.com/office/officeart/2005/8/layout/hierarchy3"/>
    <dgm:cxn modelId="{6606E94E-ED73-439E-BA84-02F0E9CCFBE0}" type="presParOf" srcId="{62798E60-0CEA-4C8A-BF70-3F9F701CB70F}" destId="{4F1324D7-2699-487A-B14C-FD8D2A23182C}" srcOrd="1" destOrd="0" presId="urn:microsoft.com/office/officeart/2005/8/layout/hierarchy3"/>
    <dgm:cxn modelId="{B3A147BA-9D43-4884-B3B6-BD3E761F539D}" type="presParOf" srcId="{62798E60-0CEA-4C8A-BF70-3F9F701CB70F}" destId="{945B817B-BACA-4E6C-9BFE-D62EDF800124}" srcOrd="2" destOrd="0" presId="urn:microsoft.com/office/officeart/2005/8/layout/hierarchy3"/>
    <dgm:cxn modelId="{383E7E0D-8F01-4FA4-A003-997CAC0E9FC6}" type="presParOf" srcId="{62798E60-0CEA-4C8A-BF70-3F9F701CB70F}" destId="{F548B4DF-2148-4113-9C0E-57A655588D31}" srcOrd="3" destOrd="0" presId="urn:microsoft.com/office/officeart/2005/8/layout/hierarchy3"/>
    <dgm:cxn modelId="{CDFF00C0-DDA1-4F31-9121-DC3A0205C90B}" type="presParOf" srcId="{62798E60-0CEA-4C8A-BF70-3F9F701CB70F}" destId="{CDA535AE-51F7-4CA1-A595-C0570AA58DAE}" srcOrd="4" destOrd="0" presId="urn:microsoft.com/office/officeart/2005/8/layout/hierarchy3"/>
    <dgm:cxn modelId="{5E61CE94-4486-4ACD-8EFB-C530F1B8101B}" type="presParOf" srcId="{62798E60-0CEA-4C8A-BF70-3F9F701CB70F}" destId="{631B0DC0-065B-4F09-A75C-A996325E0FB4}"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98E51FE-0795-4398-8517-7C58F2D41C6A}"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75C08D33-53B0-4E71-AD0E-C17D5EE1062D}">
      <dgm:prSet custT="1"/>
      <dgm:spPr/>
      <dgm:t>
        <a:bodyPr/>
        <a:lstStyle/>
        <a:p>
          <a:r>
            <a:rPr lang="en-IN" sz="1600" b="1" i="0" dirty="0">
              <a:solidFill>
                <a:schemeClr val="tx1"/>
              </a:solidFill>
            </a:rPr>
            <a:t>Example: AI in Renewable Energy</a:t>
          </a:r>
          <a:endParaRPr lang="en-IN" sz="1600" dirty="0">
            <a:solidFill>
              <a:schemeClr val="tx1"/>
            </a:solidFill>
          </a:endParaRPr>
        </a:p>
      </dgm:t>
    </dgm:pt>
    <dgm:pt modelId="{1A25C430-1BE4-46BB-8E05-5AE9BE561DA9}" type="parTrans" cxnId="{20BEB27B-7AFB-4977-87F6-5FCD60F9A27C}">
      <dgm:prSet/>
      <dgm:spPr/>
      <dgm:t>
        <a:bodyPr/>
        <a:lstStyle/>
        <a:p>
          <a:endParaRPr lang="en-IN" sz="1600"/>
        </a:p>
      </dgm:t>
    </dgm:pt>
    <dgm:pt modelId="{EBEB6A45-53A7-4B92-A0D0-B1A50DA16FBE}" type="sibTrans" cxnId="{20BEB27B-7AFB-4977-87F6-5FCD60F9A27C}">
      <dgm:prSet/>
      <dgm:spPr/>
      <dgm:t>
        <a:bodyPr/>
        <a:lstStyle/>
        <a:p>
          <a:endParaRPr lang="en-IN" sz="1600"/>
        </a:p>
      </dgm:t>
    </dgm:pt>
    <dgm:pt modelId="{D0748D04-9C43-445B-A416-99B3208C5280}">
      <dgm:prSet custT="1"/>
      <dgm:spPr/>
      <dgm:t>
        <a:bodyPr/>
        <a:lstStyle/>
        <a:p>
          <a:r>
            <a:rPr lang="en-IN" sz="1600" b="0" i="0" dirty="0">
              <a:solidFill>
                <a:schemeClr val="tx1"/>
              </a:solidFill>
            </a:rPr>
            <a:t>AI can optimize energy production and distribution.</a:t>
          </a:r>
          <a:endParaRPr lang="en-IN" sz="1600" dirty="0">
            <a:solidFill>
              <a:schemeClr val="tx1"/>
            </a:solidFill>
          </a:endParaRPr>
        </a:p>
      </dgm:t>
    </dgm:pt>
    <dgm:pt modelId="{4BF51A5E-3731-4BC8-B5D2-593F6DD20D39}" type="parTrans" cxnId="{82EF9560-61F2-4997-897B-3DB243488F43}">
      <dgm:prSet/>
      <dgm:spPr/>
      <dgm:t>
        <a:bodyPr/>
        <a:lstStyle/>
        <a:p>
          <a:endParaRPr lang="en-IN" sz="1600">
            <a:solidFill>
              <a:schemeClr val="tx1"/>
            </a:solidFill>
          </a:endParaRPr>
        </a:p>
      </dgm:t>
    </dgm:pt>
    <dgm:pt modelId="{D1338EBF-9AD1-430D-AF98-118082951BBD}" type="sibTrans" cxnId="{82EF9560-61F2-4997-897B-3DB243488F43}">
      <dgm:prSet/>
      <dgm:spPr/>
      <dgm:t>
        <a:bodyPr/>
        <a:lstStyle/>
        <a:p>
          <a:endParaRPr lang="en-IN" sz="1600"/>
        </a:p>
      </dgm:t>
    </dgm:pt>
    <dgm:pt modelId="{120E0597-0E91-4204-AB13-BD32B5F61AE4}">
      <dgm:prSet custT="1"/>
      <dgm:spPr/>
      <dgm:t>
        <a:bodyPr/>
        <a:lstStyle/>
        <a:p>
          <a:r>
            <a:rPr lang="en-IN" sz="1600" b="0" i="0">
              <a:solidFill>
                <a:schemeClr val="tx1"/>
              </a:solidFill>
            </a:rPr>
            <a:t>AI helps reduce reliance on fossil fuels and mitigates climate change.</a:t>
          </a:r>
          <a:endParaRPr lang="en-IN" sz="1600">
            <a:solidFill>
              <a:schemeClr val="tx1"/>
            </a:solidFill>
          </a:endParaRPr>
        </a:p>
      </dgm:t>
    </dgm:pt>
    <dgm:pt modelId="{7CAAFD3C-B3DC-4FBB-8E7F-657C51EA0C51}" type="parTrans" cxnId="{64C7F1C3-0BE8-4E81-8412-337902778A74}">
      <dgm:prSet/>
      <dgm:spPr/>
      <dgm:t>
        <a:bodyPr/>
        <a:lstStyle/>
        <a:p>
          <a:endParaRPr lang="en-IN" sz="1600">
            <a:solidFill>
              <a:schemeClr val="tx1"/>
            </a:solidFill>
          </a:endParaRPr>
        </a:p>
      </dgm:t>
    </dgm:pt>
    <dgm:pt modelId="{18CE0A39-CA3E-4B5C-82FF-77E0639715D7}" type="sibTrans" cxnId="{64C7F1C3-0BE8-4E81-8412-337902778A74}">
      <dgm:prSet/>
      <dgm:spPr/>
      <dgm:t>
        <a:bodyPr/>
        <a:lstStyle/>
        <a:p>
          <a:endParaRPr lang="en-IN" sz="1600"/>
        </a:p>
      </dgm:t>
    </dgm:pt>
    <dgm:pt modelId="{EBF06075-B79E-4804-915A-7B297F0D3C91}">
      <dgm:prSet custT="1"/>
      <dgm:spPr/>
      <dgm:t>
        <a:bodyPr/>
        <a:lstStyle/>
        <a:p>
          <a:r>
            <a:rPr lang="en-IN" sz="1600" b="0" i="0" dirty="0">
              <a:solidFill>
                <a:schemeClr val="tx1"/>
              </a:solidFill>
            </a:rPr>
            <a:t>Use AI to promote sustainable, renewable energy solutions for a greener future.</a:t>
          </a:r>
          <a:endParaRPr lang="en-IN" sz="1600" dirty="0">
            <a:solidFill>
              <a:schemeClr val="tx1"/>
            </a:solidFill>
          </a:endParaRPr>
        </a:p>
      </dgm:t>
    </dgm:pt>
    <dgm:pt modelId="{2DAD9447-A91D-48D8-BC24-F88E0E05D263}" type="parTrans" cxnId="{EAB1E708-114C-4284-9075-F558781E6CAE}">
      <dgm:prSet/>
      <dgm:spPr/>
      <dgm:t>
        <a:bodyPr/>
        <a:lstStyle/>
        <a:p>
          <a:endParaRPr lang="en-IN" sz="1600">
            <a:solidFill>
              <a:schemeClr val="tx1"/>
            </a:solidFill>
          </a:endParaRPr>
        </a:p>
      </dgm:t>
    </dgm:pt>
    <dgm:pt modelId="{E5D5AED6-E5F5-4988-825E-ED1D5EFC0101}" type="sibTrans" cxnId="{EAB1E708-114C-4284-9075-F558781E6CAE}">
      <dgm:prSet/>
      <dgm:spPr/>
      <dgm:t>
        <a:bodyPr/>
        <a:lstStyle/>
        <a:p>
          <a:endParaRPr lang="en-IN" sz="1600"/>
        </a:p>
      </dgm:t>
    </dgm:pt>
    <dgm:pt modelId="{26816695-71CB-485A-8985-DB5BF0ADD8EF}" type="pres">
      <dgm:prSet presAssocID="{D98E51FE-0795-4398-8517-7C58F2D41C6A}" presName="diagram" presStyleCnt="0">
        <dgm:presLayoutVars>
          <dgm:chPref val="1"/>
          <dgm:dir/>
          <dgm:animOne val="branch"/>
          <dgm:animLvl val="lvl"/>
          <dgm:resizeHandles/>
        </dgm:presLayoutVars>
      </dgm:prSet>
      <dgm:spPr/>
    </dgm:pt>
    <dgm:pt modelId="{8C2E306B-A570-439B-8523-151653F90A59}" type="pres">
      <dgm:prSet presAssocID="{75C08D33-53B0-4E71-AD0E-C17D5EE1062D}" presName="root" presStyleCnt="0"/>
      <dgm:spPr/>
    </dgm:pt>
    <dgm:pt modelId="{86684D35-6C48-4EFC-9458-9834EC0E0636}" type="pres">
      <dgm:prSet presAssocID="{75C08D33-53B0-4E71-AD0E-C17D5EE1062D}" presName="rootComposite" presStyleCnt="0"/>
      <dgm:spPr/>
    </dgm:pt>
    <dgm:pt modelId="{D92B62EA-9523-4423-99CA-A222B2658700}" type="pres">
      <dgm:prSet presAssocID="{75C08D33-53B0-4E71-AD0E-C17D5EE1062D}" presName="rootText" presStyleLbl="node1" presStyleIdx="0" presStyleCnt="1" custScaleX="536828" custScaleY="113640"/>
      <dgm:spPr/>
    </dgm:pt>
    <dgm:pt modelId="{3281B62A-D91E-42C1-8C40-C46E9BC8DF1E}" type="pres">
      <dgm:prSet presAssocID="{75C08D33-53B0-4E71-AD0E-C17D5EE1062D}" presName="rootConnector" presStyleLbl="node1" presStyleIdx="0" presStyleCnt="1"/>
      <dgm:spPr/>
    </dgm:pt>
    <dgm:pt modelId="{2E32CC20-7E50-40CE-A858-922BCC0BF1FD}" type="pres">
      <dgm:prSet presAssocID="{75C08D33-53B0-4E71-AD0E-C17D5EE1062D}" presName="childShape" presStyleCnt="0"/>
      <dgm:spPr/>
    </dgm:pt>
    <dgm:pt modelId="{1BF9C4BF-BCE4-4F08-8932-508E07DC1889}" type="pres">
      <dgm:prSet presAssocID="{4BF51A5E-3731-4BC8-B5D2-593F6DD20D39}" presName="Name13" presStyleLbl="parChTrans1D2" presStyleIdx="0" presStyleCnt="3" custSzX="528319"/>
      <dgm:spPr/>
    </dgm:pt>
    <dgm:pt modelId="{C2FAD3CA-6F0F-4872-9B73-E2E495C1E817}" type="pres">
      <dgm:prSet presAssocID="{D0748D04-9C43-445B-A416-99B3208C5280}" presName="childText" presStyleLbl="bgAcc1" presStyleIdx="0" presStyleCnt="3" custScaleX="536828">
        <dgm:presLayoutVars>
          <dgm:bulletEnabled val="1"/>
        </dgm:presLayoutVars>
      </dgm:prSet>
      <dgm:spPr/>
    </dgm:pt>
    <dgm:pt modelId="{1874D3E4-5217-44CF-AD25-1456FF950232}" type="pres">
      <dgm:prSet presAssocID="{7CAAFD3C-B3DC-4FBB-8E7F-657C51EA0C51}" presName="Name13" presStyleLbl="parChTrans1D2" presStyleIdx="1" presStyleCnt="3" custSzX="528319"/>
      <dgm:spPr/>
    </dgm:pt>
    <dgm:pt modelId="{D4D8F594-6F9C-4EF9-B825-7D8BE1482ADA}" type="pres">
      <dgm:prSet presAssocID="{120E0597-0E91-4204-AB13-BD32B5F61AE4}" presName="childText" presStyleLbl="bgAcc1" presStyleIdx="1" presStyleCnt="3" custScaleX="536828">
        <dgm:presLayoutVars>
          <dgm:bulletEnabled val="1"/>
        </dgm:presLayoutVars>
      </dgm:prSet>
      <dgm:spPr/>
    </dgm:pt>
    <dgm:pt modelId="{AAC6E635-E6D9-4D72-9CF1-BD55EACB51BA}" type="pres">
      <dgm:prSet presAssocID="{2DAD9447-A91D-48D8-BC24-F88E0E05D263}" presName="Name13" presStyleLbl="parChTrans1D2" presStyleIdx="2" presStyleCnt="3" custSzX="528319"/>
      <dgm:spPr/>
    </dgm:pt>
    <dgm:pt modelId="{4E7634C9-AE6D-494D-B342-62BB3A733E6E}" type="pres">
      <dgm:prSet presAssocID="{EBF06075-B79E-4804-915A-7B297F0D3C91}" presName="childText" presStyleLbl="bgAcc1" presStyleIdx="2" presStyleCnt="3" custScaleX="536828">
        <dgm:presLayoutVars>
          <dgm:bulletEnabled val="1"/>
        </dgm:presLayoutVars>
      </dgm:prSet>
      <dgm:spPr/>
    </dgm:pt>
  </dgm:ptLst>
  <dgm:cxnLst>
    <dgm:cxn modelId="{EAB1E708-114C-4284-9075-F558781E6CAE}" srcId="{75C08D33-53B0-4E71-AD0E-C17D5EE1062D}" destId="{EBF06075-B79E-4804-915A-7B297F0D3C91}" srcOrd="2" destOrd="0" parTransId="{2DAD9447-A91D-48D8-BC24-F88E0E05D263}" sibTransId="{E5D5AED6-E5F5-4988-825E-ED1D5EFC0101}"/>
    <dgm:cxn modelId="{5CD8D014-BAE7-4D3B-8125-2EB74A7708A5}" type="presOf" srcId="{EBF06075-B79E-4804-915A-7B297F0D3C91}" destId="{4E7634C9-AE6D-494D-B342-62BB3A733E6E}" srcOrd="0" destOrd="0" presId="urn:microsoft.com/office/officeart/2005/8/layout/hierarchy3"/>
    <dgm:cxn modelId="{3FBA8D39-999E-4DD6-9AA6-E28E2F13C307}" type="presOf" srcId="{7CAAFD3C-B3DC-4FBB-8E7F-657C51EA0C51}" destId="{1874D3E4-5217-44CF-AD25-1456FF950232}" srcOrd="0" destOrd="0" presId="urn:microsoft.com/office/officeart/2005/8/layout/hierarchy3"/>
    <dgm:cxn modelId="{82EF9560-61F2-4997-897B-3DB243488F43}" srcId="{75C08D33-53B0-4E71-AD0E-C17D5EE1062D}" destId="{D0748D04-9C43-445B-A416-99B3208C5280}" srcOrd="0" destOrd="0" parTransId="{4BF51A5E-3731-4BC8-B5D2-593F6DD20D39}" sibTransId="{D1338EBF-9AD1-430D-AF98-118082951BBD}"/>
    <dgm:cxn modelId="{20BEB27B-7AFB-4977-87F6-5FCD60F9A27C}" srcId="{D98E51FE-0795-4398-8517-7C58F2D41C6A}" destId="{75C08D33-53B0-4E71-AD0E-C17D5EE1062D}" srcOrd="0" destOrd="0" parTransId="{1A25C430-1BE4-46BB-8E05-5AE9BE561DA9}" sibTransId="{EBEB6A45-53A7-4B92-A0D0-B1A50DA16FBE}"/>
    <dgm:cxn modelId="{91A3D69E-F365-4007-A21F-4CDC2FE93B2E}" type="presOf" srcId="{4BF51A5E-3731-4BC8-B5D2-593F6DD20D39}" destId="{1BF9C4BF-BCE4-4F08-8932-508E07DC1889}" srcOrd="0" destOrd="0" presId="urn:microsoft.com/office/officeart/2005/8/layout/hierarchy3"/>
    <dgm:cxn modelId="{D9CD46A2-DED0-428B-8888-DE36550588BA}" type="presOf" srcId="{2DAD9447-A91D-48D8-BC24-F88E0E05D263}" destId="{AAC6E635-E6D9-4D72-9CF1-BD55EACB51BA}" srcOrd="0" destOrd="0" presId="urn:microsoft.com/office/officeart/2005/8/layout/hierarchy3"/>
    <dgm:cxn modelId="{5AA6C2B8-2740-4A8F-89AA-D8268C2478E9}" type="presOf" srcId="{75C08D33-53B0-4E71-AD0E-C17D5EE1062D}" destId="{D92B62EA-9523-4423-99CA-A222B2658700}" srcOrd="0" destOrd="0" presId="urn:microsoft.com/office/officeart/2005/8/layout/hierarchy3"/>
    <dgm:cxn modelId="{64C7F1C3-0BE8-4E81-8412-337902778A74}" srcId="{75C08D33-53B0-4E71-AD0E-C17D5EE1062D}" destId="{120E0597-0E91-4204-AB13-BD32B5F61AE4}" srcOrd="1" destOrd="0" parTransId="{7CAAFD3C-B3DC-4FBB-8E7F-657C51EA0C51}" sibTransId="{18CE0A39-CA3E-4B5C-82FF-77E0639715D7}"/>
    <dgm:cxn modelId="{D88716C4-633D-4EB1-A4A1-2D45442E3B55}" type="presOf" srcId="{120E0597-0E91-4204-AB13-BD32B5F61AE4}" destId="{D4D8F594-6F9C-4EF9-B825-7D8BE1482ADA}" srcOrd="0" destOrd="0" presId="urn:microsoft.com/office/officeart/2005/8/layout/hierarchy3"/>
    <dgm:cxn modelId="{799263CE-08AC-4902-8BCE-7D5D867A9AFE}" type="presOf" srcId="{75C08D33-53B0-4E71-AD0E-C17D5EE1062D}" destId="{3281B62A-D91E-42C1-8C40-C46E9BC8DF1E}" srcOrd="1" destOrd="0" presId="urn:microsoft.com/office/officeart/2005/8/layout/hierarchy3"/>
    <dgm:cxn modelId="{45D85FD2-DEE6-4E5A-879F-EB21E4ED1A78}" type="presOf" srcId="{D98E51FE-0795-4398-8517-7C58F2D41C6A}" destId="{26816695-71CB-485A-8985-DB5BF0ADD8EF}" srcOrd="0" destOrd="0" presId="urn:microsoft.com/office/officeart/2005/8/layout/hierarchy3"/>
    <dgm:cxn modelId="{A6F75AFC-6C56-4E0F-99C0-6B83AB528C2F}" type="presOf" srcId="{D0748D04-9C43-445B-A416-99B3208C5280}" destId="{C2FAD3CA-6F0F-4872-9B73-E2E495C1E817}" srcOrd="0" destOrd="0" presId="urn:microsoft.com/office/officeart/2005/8/layout/hierarchy3"/>
    <dgm:cxn modelId="{DCA41912-B60F-442F-BD9A-607967A1F656}" type="presParOf" srcId="{26816695-71CB-485A-8985-DB5BF0ADD8EF}" destId="{8C2E306B-A570-439B-8523-151653F90A59}" srcOrd="0" destOrd="0" presId="urn:microsoft.com/office/officeart/2005/8/layout/hierarchy3"/>
    <dgm:cxn modelId="{62CC75A1-2AE3-4E93-8539-E6392EAC03C8}" type="presParOf" srcId="{8C2E306B-A570-439B-8523-151653F90A59}" destId="{86684D35-6C48-4EFC-9458-9834EC0E0636}" srcOrd="0" destOrd="0" presId="urn:microsoft.com/office/officeart/2005/8/layout/hierarchy3"/>
    <dgm:cxn modelId="{731F3561-DF23-4176-BEAC-B450E93B346F}" type="presParOf" srcId="{86684D35-6C48-4EFC-9458-9834EC0E0636}" destId="{D92B62EA-9523-4423-99CA-A222B2658700}" srcOrd="0" destOrd="0" presId="urn:microsoft.com/office/officeart/2005/8/layout/hierarchy3"/>
    <dgm:cxn modelId="{6AED2493-3509-42CC-8DA9-B8ED3BEAB274}" type="presParOf" srcId="{86684D35-6C48-4EFC-9458-9834EC0E0636}" destId="{3281B62A-D91E-42C1-8C40-C46E9BC8DF1E}" srcOrd="1" destOrd="0" presId="urn:microsoft.com/office/officeart/2005/8/layout/hierarchy3"/>
    <dgm:cxn modelId="{8FFEB10A-6376-426A-B7FD-6993ED602B45}" type="presParOf" srcId="{8C2E306B-A570-439B-8523-151653F90A59}" destId="{2E32CC20-7E50-40CE-A858-922BCC0BF1FD}" srcOrd="1" destOrd="0" presId="urn:microsoft.com/office/officeart/2005/8/layout/hierarchy3"/>
    <dgm:cxn modelId="{D1857534-C9A0-4BDE-8A37-6939661F7FA9}" type="presParOf" srcId="{2E32CC20-7E50-40CE-A858-922BCC0BF1FD}" destId="{1BF9C4BF-BCE4-4F08-8932-508E07DC1889}" srcOrd="0" destOrd="0" presId="urn:microsoft.com/office/officeart/2005/8/layout/hierarchy3"/>
    <dgm:cxn modelId="{67DCD9CD-6732-44F9-9872-D6228D397E5B}" type="presParOf" srcId="{2E32CC20-7E50-40CE-A858-922BCC0BF1FD}" destId="{C2FAD3CA-6F0F-4872-9B73-E2E495C1E817}" srcOrd="1" destOrd="0" presId="urn:microsoft.com/office/officeart/2005/8/layout/hierarchy3"/>
    <dgm:cxn modelId="{9128D344-54B9-4D7C-B50E-E8FC2A5F4BED}" type="presParOf" srcId="{2E32CC20-7E50-40CE-A858-922BCC0BF1FD}" destId="{1874D3E4-5217-44CF-AD25-1456FF950232}" srcOrd="2" destOrd="0" presId="urn:microsoft.com/office/officeart/2005/8/layout/hierarchy3"/>
    <dgm:cxn modelId="{1F1B25F5-137F-42B7-9A04-457681BBAD49}" type="presParOf" srcId="{2E32CC20-7E50-40CE-A858-922BCC0BF1FD}" destId="{D4D8F594-6F9C-4EF9-B825-7D8BE1482ADA}" srcOrd="3" destOrd="0" presId="urn:microsoft.com/office/officeart/2005/8/layout/hierarchy3"/>
    <dgm:cxn modelId="{662B11EA-32B2-4AFF-BEE0-8D76479CB7A6}" type="presParOf" srcId="{2E32CC20-7E50-40CE-A858-922BCC0BF1FD}" destId="{AAC6E635-E6D9-4D72-9CF1-BD55EACB51BA}" srcOrd="4" destOrd="0" presId="urn:microsoft.com/office/officeart/2005/8/layout/hierarchy3"/>
    <dgm:cxn modelId="{766DBCA6-659F-4BE2-AEA2-CE4C01A5D2DC}" type="presParOf" srcId="{2E32CC20-7E50-40CE-A858-922BCC0BF1FD}" destId="{4E7634C9-AE6D-494D-B342-62BB3A733E6E}" srcOrd="5"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1939468-37BE-401B-BE8F-09555E1E258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26668C6A-35F3-4D35-B393-9D7D353C1D46}">
      <dgm:prSet phldrT="[Text]" custT="1"/>
      <dgm:spPr/>
      <dgm:t>
        <a:bodyPr/>
        <a:lstStyle/>
        <a:p>
          <a:r>
            <a:rPr lang="en-US" sz="2000" b="1"/>
            <a:t>Data-driven bias</a:t>
          </a:r>
          <a:r>
            <a:rPr lang="en-US" sz="2000"/>
            <a:t>:</a:t>
          </a:r>
          <a:endParaRPr lang="en-IN" sz="2000" dirty="0"/>
        </a:p>
      </dgm:t>
    </dgm:pt>
    <dgm:pt modelId="{55B475DA-ECEC-4D5B-8628-D7F2C3030BBB}" type="parTrans" cxnId="{F10BE057-3CEF-4435-9F85-77DFCD970675}">
      <dgm:prSet/>
      <dgm:spPr/>
      <dgm:t>
        <a:bodyPr/>
        <a:lstStyle/>
        <a:p>
          <a:endParaRPr lang="en-IN"/>
        </a:p>
      </dgm:t>
    </dgm:pt>
    <dgm:pt modelId="{2FDF22D7-93CB-4046-81D1-94655DF9294A}" type="sibTrans" cxnId="{F10BE057-3CEF-4435-9F85-77DFCD970675}">
      <dgm:prSet/>
      <dgm:spPr/>
      <dgm:t>
        <a:bodyPr/>
        <a:lstStyle/>
        <a:p>
          <a:endParaRPr lang="en-IN"/>
        </a:p>
      </dgm:t>
    </dgm:pt>
    <dgm:pt modelId="{0021CCFA-8392-4404-9E68-D52079D4CAD9}">
      <dgm:prSet phldrT="[Text]" custT="1"/>
      <dgm:spPr/>
      <dgm:t>
        <a:bodyPr/>
        <a:lstStyle/>
        <a:p>
          <a:r>
            <a:rPr lang="en-US" sz="1800" dirty="0"/>
            <a:t>AI models rely on large datasets to detect patterns; if the data contains biased human decisions or historical inequalities, the model will learn these biases.</a:t>
          </a:r>
          <a:endParaRPr lang="en-IN" sz="1800" dirty="0"/>
        </a:p>
      </dgm:t>
    </dgm:pt>
    <dgm:pt modelId="{3BCD653F-7E78-4CE7-931D-9AB4A3315400}" type="sibTrans" cxnId="{949C6D06-B3D7-4E25-9429-987C092B02D0}">
      <dgm:prSet/>
      <dgm:spPr/>
      <dgm:t>
        <a:bodyPr/>
        <a:lstStyle/>
        <a:p>
          <a:endParaRPr lang="en-IN"/>
        </a:p>
      </dgm:t>
    </dgm:pt>
    <dgm:pt modelId="{2D5AE6F8-7419-43B6-85FC-20FD29B6FE31}" type="parTrans" cxnId="{949C6D06-B3D7-4E25-9429-987C092B02D0}">
      <dgm:prSet/>
      <dgm:spPr/>
      <dgm:t>
        <a:bodyPr/>
        <a:lstStyle/>
        <a:p>
          <a:endParaRPr lang="en-IN"/>
        </a:p>
      </dgm:t>
    </dgm:pt>
    <dgm:pt modelId="{A083314F-3BDF-4FDA-804C-C5BF4EAD6211}">
      <dgm:prSet custT="1"/>
      <dgm:spPr/>
      <dgm:t>
        <a:bodyPr/>
        <a:lstStyle/>
        <a:p>
          <a:r>
            <a:rPr lang="en-US" sz="2000" b="1" dirty="0"/>
            <a:t>Perpetuating bias</a:t>
          </a:r>
          <a:r>
            <a:rPr lang="en-US" sz="2000" dirty="0"/>
            <a:t>:</a:t>
          </a:r>
        </a:p>
      </dgm:t>
    </dgm:pt>
    <dgm:pt modelId="{E78DE91F-A3B9-4A77-AC01-AA0B983A021D}" type="sibTrans" cxnId="{ACF9E3F8-6114-496E-BD08-513D5E26219A}">
      <dgm:prSet/>
      <dgm:spPr/>
      <dgm:t>
        <a:bodyPr/>
        <a:lstStyle/>
        <a:p>
          <a:endParaRPr lang="en-IN"/>
        </a:p>
      </dgm:t>
    </dgm:pt>
    <dgm:pt modelId="{9794840D-B709-48C4-86E8-7A8E6A3F942E}" type="parTrans" cxnId="{ACF9E3F8-6114-496E-BD08-513D5E26219A}">
      <dgm:prSet/>
      <dgm:spPr/>
      <dgm:t>
        <a:bodyPr/>
        <a:lstStyle/>
        <a:p>
          <a:endParaRPr lang="en-IN"/>
        </a:p>
      </dgm:t>
    </dgm:pt>
    <dgm:pt modelId="{4C438453-F591-409A-858A-0BC54CA20BBC}">
      <dgm:prSet custT="1"/>
      <dgm:spPr/>
      <dgm:t>
        <a:bodyPr/>
        <a:lstStyle/>
        <a:p>
          <a:r>
            <a:rPr lang="en-US" sz="1800" dirty="0"/>
            <a:t>AI systems can reinforce these biases by making repeated biased decisions, leading to new predictions that continue to produce unfavorable outcomes.</a:t>
          </a:r>
        </a:p>
      </dgm:t>
    </dgm:pt>
    <dgm:pt modelId="{B80ACCA4-AFF8-4F4F-9BB0-3C772196DA45}" type="sibTrans" cxnId="{8AB86399-5638-459E-90F0-D819F2E9E44F}">
      <dgm:prSet/>
      <dgm:spPr/>
      <dgm:t>
        <a:bodyPr/>
        <a:lstStyle/>
        <a:p>
          <a:endParaRPr lang="en-IN"/>
        </a:p>
      </dgm:t>
    </dgm:pt>
    <dgm:pt modelId="{EF69E309-7612-4BD9-8669-D2BCABBDB9C3}" type="parTrans" cxnId="{8AB86399-5638-459E-90F0-D819F2E9E44F}">
      <dgm:prSet/>
      <dgm:spPr/>
      <dgm:t>
        <a:bodyPr/>
        <a:lstStyle/>
        <a:p>
          <a:endParaRPr lang="en-IN"/>
        </a:p>
      </dgm:t>
    </dgm:pt>
    <dgm:pt modelId="{32B3BBE8-8696-4B63-87A6-C018CC81CF86}" type="pres">
      <dgm:prSet presAssocID="{F1939468-37BE-401B-BE8F-09555E1E258D}" presName="Name0" presStyleCnt="0">
        <dgm:presLayoutVars>
          <dgm:dir/>
          <dgm:animLvl val="lvl"/>
          <dgm:resizeHandles val="exact"/>
        </dgm:presLayoutVars>
      </dgm:prSet>
      <dgm:spPr/>
    </dgm:pt>
    <dgm:pt modelId="{EA865151-811E-4F6D-A4E5-B7955228A994}" type="pres">
      <dgm:prSet presAssocID="{26668C6A-35F3-4D35-B393-9D7D353C1D46}" presName="composite" presStyleCnt="0"/>
      <dgm:spPr/>
    </dgm:pt>
    <dgm:pt modelId="{EF78428F-848B-453B-8107-6321CB2F6C8C}" type="pres">
      <dgm:prSet presAssocID="{26668C6A-35F3-4D35-B393-9D7D353C1D46}" presName="parTx" presStyleLbl="alignNode1" presStyleIdx="0" presStyleCnt="2">
        <dgm:presLayoutVars>
          <dgm:chMax val="0"/>
          <dgm:chPref val="0"/>
          <dgm:bulletEnabled val="1"/>
        </dgm:presLayoutVars>
      </dgm:prSet>
      <dgm:spPr/>
    </dgm:pt>
    <dgm:pt modelId="{0A97E37A-DBEE-42F1-80BB-2C4878629FB6}" type="pres">
      <dgm:prSet presAssocID="{26668C6A-35F3-4D35-B393-9D7D353C1D46}" presName="desTx" presStyleLbl="alignAccFollowNode1" presStyleIdx="0" presStyleCnt="2">
        <dgm:presLayoutVars>
          <dgm:bulletEnabled val="1"/>
        </dgm:presLayoutVars>
      </dgm:prSet>
      <dgm:spPr/>
    </dgm:pt>
    <dgm:pt modelId="{66C66940-67DA-49D1-B2C0-B3AA96CC8699}" type="pres">
      <dgm:prSet presAssocID="{2FDF22D7-93CB-4046-81D1-94655DF9294A}" presName="space" presStyleCnt="0"/>
      <dgm:spPr/>
    </dgm:pt>
    <dgm:pt modelId="{CFD771DA-12F5-476D-B488-07812FD94130}" type="pres">
      <dgm:prSet presAssocID="{A083314F-3BDF-4FDA-804C-C5BF4EAD6211}" presName="composite" presStyleCnt="0"/>
      <dgm:spPr/>
    </dgm:pt>
    <dgm:pt modelId="{9B2E6F7A-97E9-4952-B3F9-949F6BB174DE}" type="pres">
      <dgm:prSet presAssocID="{A083314F-3BDF-4FDA-804C-C5BF4EAD6211}" presName="parTx" presStyleLbl="alignNode1" presStyleIdx="1" presStyleCnt="2">
        <dgm:presLayoutVars>
          <dgm:chMax val="0"/>
          <dgm:chPref val="0"/>
          <dgm:bulletEnabled val="1"/>
        </dgm:presLayoutVars>
      </dgm:prSet>
      <dgm:spPr/>
    </dgm:pt>
    <dgm:pt modelId="{3872F1E9-1715-4873-895B-866D7CEECEF0}" type="pres">
      <dgm:prSet presAssocID="{A083314F-3BDF-4FDA-804C-C5BF4EAD6211}" presName="desTx" presStyleLbl="alignAccFollowNode1" presStyleIdx="1" presStyleCnt="2">
        <dgm:presLayoutVars>
          <dgm:bulletEnabled val="1"/>
        </dgm:presLayoutVars>
      </dgm:prSet>
      <dgm:spPr/>
    </dgm:pt>
  </dgm:ptLst>
  <dgm:cxnLst>
    <dgm:cxn modelId="{949C6D06-B3D7-4E25-9429-987C092B02D0}" srcId="{26668C6A-35F3-4D35-B393-9D7D353C1D46}" destId="{0021CCFA-8392-4404-9E68-D52079D4CAD9}" srcOrd="0" destOrd="0" parTransId="{2D5AE6F8-7419-43B6-85FC-20FD29B6FE31}" sibTransId="{3BCD653F-7E78-4CE7-931D-9AB4A3315400}"/>
    <dgm:cxn modelId="{E5CAC215-37CB-4BC4-8296-187F732A1B34}" type="presOf" srcId="{A083314F-3BDF-4FDA-804C-C5BF4EAD6211}" destId="{9B2E6F7A-97E9-4952-B3F9-949F6BB174DE}" srcOrd="0" destOrd="0" presId="urn:microsoft.com/office/officeart/2005/8/layout/hList1"/>
    <dgm:cxn modelId="{D5F0E136-E0AF-4A11-898A-741304F14A4F}" type="presOf" srcId="{26668C6A-35F3-4D35-B393-9D7D353C1D46}" destId="{EF78428F-848B-453B-8107-6321CB2F6C8C}" srcOrd="0" destOrd="0" presId="urn:microsoft.com/office/officeart/2005/8/layout/hList1"/>
    <dgm:cxn modelId="{BFE7136F-3115-4B5C-8EE1-6E8F59D04873}" type="presOf" srcId="{4C438453-F591-409A-858A-0BC54CA20BBC}" destId="{3872F1E9-1715-4873-895B-866D7CEECEF0}" srcOrd="0" destOrd="0" presId="urn:microsoft.com/office/officeart/2005/8/layout/hList1"/>
    <dgm:cxn modelId="{F10BE057-3CEF-4435-9F85-77DFCD970675}" srcId="{F1939468-37BE-401B-BE8F-09555E1E258D}" destId="{26668C6A-35F3-4D35-B393-9D7D353C1D46}" srcOrd="0" destOrd="0" parTransId="{55B475DA-ECEC-4D5B-8628-D7F2C3030BBB}" sibTransId="{2FDF22D7-93CB-4046-81D1-94655DF9294A}"/>
    <dgm:cxn modelId="{8AB86399-5638-459E-90F0-D819F2E9E44F}" srcId="{A083314F-3BDF-4FDA-804C-C5BF4EAD6211}" destId="{4C438453-F591-409A-858A-0BC54CA20BBC}" srcOrd="0" destOrd="0" parTransId="{EF69E309-7612-4BD9-8669-D2BCABBDB9C3}" sibTransId="{B80ACCA4-AFF8-4F4F-9BB0-3C772196DA45}"/>
    <dgm:cxn modelId="{44B3F9C2-AFA8-4A68-8662-AE4F639C29A5}" type="presOf" srcId="{0021CCFA-8392-4404-9E68-D52079D4CAD9}" destId="{0A97E37A-DBEE-42F1-80BB-2C4878629FB6}" srcOrd="0" destOrd="0" presId="urn:microsoft.com/office/officeart/2005/8/layout/hList1"/>
    <dgm:cxn modelId="{D83305DD-6300-4706-9213-B73609232C89}" type="presOf" srcId="{F1939468-37BE-401B-BE8F-09555E1E258D}" destId="{32B3BBE8-8696-4B63-87A6-C018CC81CF86}" srcOrd="0" destOrd="0" presId="urn:microsoft.com/office/officeart/2005/8/layout/hList1"/>
    <dgm:cxn modelId="{ACF9E3F8-6114-496E-BD08-513D5E26219A}" srcId="{F1939468-37BE-401B-BE8F-09555E1E258D}" destId="{A083314F-3BDF-4FDA-804C-C5BF4EAD6211}" srcOrd="1" destOrd="0" parTransId="{9794840D-B709-48C4-86E8-7A8E6A3F942E}" sibTransId="{E78DE91F-A3B9-4A77-AC01-AA0B983A021D}"/>
    <dgm:cxn modelId="{A630BB50-0800-4ECC-9B42-01D3394F284E}" type="presParOf" srcId="{32B3BBE8-8696-4B63-87A6-C018CC81CF86}" destId="{EA865151-811E-4F6D-A4E5-B7955228A994}" srcOrd="0" destOrd="0" presId="urn:microsoft.com/office/officeart/2005/8/layout/hList1"/>
    <dgm:cxn modelId="{ECD0C69A-E4E9-4F99-86DC-14DC8EDB8B0B}" type="presParOf" srcId="{EA865151-811E-4F6D-A4E5-B7955228A994}" destId="{EF78428F-848B-453B-8107-6321CB2F6C8C}" srcOrd="0" destOrd="0" presId="urn:microsoft.com/office/officeart/2005/8/layout/hList1"/>
    <dgm:cxn modelId="{89485F61-89D5-4B9C-92ED-EBDC85746323}" type="presParOf" srcId="{EA865151-811E-4F6D-A4E5-B7955228A994}" destId="{0A97E37A-DBEE-42F1-80BB-2C4878629FB6}" srcOrd="1" destOrd="0" presId="urn:microsoft.com/office/officeart/2005/8/layout/hList1"/>
    <dgm:cxn modelId="{5264A2B4-2D46-4244-B757-707678219379}" type="presParOf" srcId="{32B3BBE8-8696-4B63-87A6-C018CC81CF86}" destId="{66C66940-67DA-49D1-B2C0-B3AA96CC8699}" srcOrd="1" destOrd="0" presId="urn:microsoft.com/office/officeart/2005/8/layout/hList1"/>
    <dgm:cxn modelId="{6B3B1B9B-309D-4CB4-8648-05C2183833F7}" type="presParOf" srcId="{32B3BBE8-8696-4B63-87A6-C018CC81CF86}" destId="{CFD771DA-12F5-476D-B488-07812FD94130}" srcOrd="2" destOrd="0" presId="urn:microsoft.com/office/officeart/2005/8/layout/hList1"/>
    <dgm:cxn modelId="{C379DD64-284E-4E69-9E15-112A8F55BB58}" type="presParOf" srcId="{CFD771DA-12F5-476D-B488-07812FD94130}" destId="{9B2E6F7A-97E9-4952-B3F9-949F6BB174DE}" srcOrd="0" destOrd="0" presId="urn:microsoft.com/office/officeart/2005/8/layout/hList1"/>
    <dgm:cxn modelId="{3CE5D216-4BE0-4FDB-AE1E-EC6C03CC4E97}" type="presParOf" srcId="{CFD771DA-12F5-476D-B488-07812FD94130}" destId="{3872F1E9-1715-4873-895B-866D7CEECE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30C93B0-97C5-4920-A9AD-521BEC2F922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A3543062-AB88-4878-82F4-399402AB2DF5}">
      <dgm:prSet phldrT="[Text]" custT="1"/>
      <dgm:spPr/>
      <dgm:t>
        <a:bodyPr/>
        <a:lstStyle/>
        <a:p>
          <a:r>
            <a:rPr lang="en-IN" sz="2000" dirty="0"/>
            <a:t>Historical Data</a:t>
          </a:r>
        </a:p>
      </dgm:t>
    </dgm:pt>
    <dgm:pt modelId="{3BF93F4A-B1B6-4979-B9BE-BB58071483C0}" type="parTrans" cxnId="{A97F1DA0-3E7C-49EB-B911-66A46C0BC5DD}">
      <dgm:prSet/>
      <dgm:spPr/>
      <dgm:t>
        <a:bodyPr/>
        <a:lstStyle/>
        <a:p>
          <a:endParaRPr lang="en-IN"/>
        </a:p>
      </dgm:t>
    </dgm:pt>
    <dgm:pt modelId="{731A78AE-0591-4989-8911-F4C0CE36E2CD}" type="sibTrans" cxnId="{A97F1DA0-3E7C-49EB-B911-66A46C0BC5DD}">
      <dgm:prSet/>
      <dgm:spPr/>
      <dgm:t>
        <a:bodyPr/>
        <a:lstStyle/>
        <a:p>
          <a:endParaRPr lang="en-IN"/>
        </a:p>
      </dgm:t>
    </dgm:pt>
    <dgm:pt modelId="{F5D1177A-E6D8-427A-88AB-3181CB793E7F}">
      <dgm:prSet custT="1"/>
      <dgm:spPr/>
      <dgm:t>
        <a:bodyPr/>
        <a:lstStyle/>
        <a:p>
          <a:r>
            <a:rPr lang="en-US" sz="1800" dirty="0"/>
            <a:t>The system was trained on a dataset that predominantly reflected past hiring practices, which may have been biased against women.</a:t>
          </a:r>
          <a:endParaRPr lang="en-IN" sz="1800" dirty="0"/>
        </a:p>
      </dgm:t>
    </dgm:pt>
    <dgm:pt modelId="{2F0910DF-1A3E-4046-8F4F-1E6C0BE7AFCC}" type="parTrans" cxnId="{C52340E2-862F-46F5-AEE2-42484E3D93F7}">
      <dgm:prSet/>
      <dgm:spPr/>
      <dgm:t>
        <a:bodyPr/>
        <a:lstStyle/>
        <a:p>
          <a:endParaRPr lang="en-IN"/>
        </a:p>
      </dgm:t>
    </dgm:pt>
    <dgm:pt modelId="{09973BC3-9F20-450B-80F5-FBEC80830656}" type="sibTrans" cxnId="{C52340E2-862F-46F5-AEE2-42484E3D93F7}">
      <dgm:prSet/>
      <dgm:spPr/>
      <dgm:t>
        <a:bodyPr/>
        <a:lstStyle/>
        <a:p>
          <a:endParaRPr lang="en-IN"/>
        </a:p>
      </dgm:t>
    </dgm:pt>
    <dgm:pt modelId="{E7869A9F-B114-4390-9FB6-B34B076804A3}">
      <dgm:prSet custT="1"/>
      <dgm:spPr/>
      <dgm:t>
        <a:bodyPr/>
        <a:lstStyle/>
        <a:p>
          <a:r>
            <a:rPr lang="en-IN" sz="2000" dirty="0"/>
            <a:t>Bias Amplification</a:t>
          </a:r>
        </a:p>
      </dgm:t>
    </dgm:pt>
    <dgm:pt modelId="{BA5C6638-B1EB-4300-B594-532F5F9335A0}" type="parTrans" cxnId="{6ABB4A5E-F5DF-49F9-AD90-BEA01A1BE7C8}">
      <dgm:prSet/>
      <dgm:spPr/>
      <dgm:t>
        <a:bodyPr/>
        <a:lstStyle/>
        <a:p>
          <a:endParaRPr lang="en-IN"/>
        </a:p>
      </dgm:t>
    </dgm:pt>
    <dgm:pt modelId="{DE813CB9-DFE3-4B8C-80FF-5DF33EA1F023}" type="sibTrans" cxnId="{6ABB4A5E-F5DF-49F9-AD90-BEA01A1BE7C8}">
      <dgm:prSet/>
      <dgm:spPr/>
      <dgm:t>
        <a:bodyPr/>
        <a:lstStyle/>
        <a:p>
          <a:endParaRPr lang="en-IN"/>
        </a:p>
      </dgm:t>
    </dgm:pt>
    <dgm:pt modelId="{ADBDB621-F121-4B8C-BB0C-1C2E10315B71}">
      <dgm:prSet custT="1"/>
      <dgm:spPr/>
      <dgm:t>
        <a:bodyPr/>
        <a:lstStyle/>
        <a:p>
          <a:r>
            <a:rPr lang="en-US" sz="1800" dirty="0"/>
            <a:t>The AI model learned to associate certain words with gender and subsequently penalized resumes containing those words, perpetuating the existing bias.</a:t>
          </a:r>
          <a:endParaRPr lang="en-IN" sz="1800" dirty="0"/>
        </a:p>
      </dgm:t>
    </dgm:pt>
    <dgm:pt modelId="{05ACAD2A-D529-4C59-86C2-1ADF14BC0617}" type="parTrans" cxnId="{635E29C7-4D3F-4C70-A0F6-E2CFCEB080EA}">
      <dgm:prSet/>
      <dgm:spPr/>
      <dgm:t>
        <a:bodyPr/>
        <a:lstStyle/>
        <a:p>
          <a:endParaRPr lang="en-IN"/>
        </a:p>
      </dgm:t>
    </dgm:pt>
    <dgm:pt modelId="{B9CC3076-EF53-458B-8D90-EB8938111C77}" type="sibTrans" cxnId="{635E29C7-4D3F-4C70-A0F6-E2CFCEB080EA}">
      <dgm:prSet/>
      <dgm:spPr/>
      <dgm:t>
        <a:bodyPr/>
        <a:lstStyle/>
        <a:p>
          <a:endParaRPr lang="en-IN"/>
        </a:p>
      </dgm:t>
    </dgm:pt>
    <dgm:pt modelId="{D74AACAD-2785-42C1-9F6D-57FA3CFAD805}" type="pres">
      <dgm:prSet presAssocID="{030C93B0-97C5-4920-A9AD-521BEC2F9229}" presName="Name0" presStyleCnt="0">
        <dgm:presLayoutVars>
          <dgm:dir/>
          <dgm:animLvl val="lvl"/>
          <dgm:resizeHandles val="exact"/>
        </dgm:presLayoutVars>
      </dgm:prSet>
      <dgm:spPr/>
    </dgm:pt>
    <dgm:pt modelId="{9B90B0A5-BDEF-405C-A2DE-B93DEC9B3CB1}" type="pres">
      <dgm:prSet presAssocID="{A3543062-AB88-4878-82F4-399402AB2DF5}" presName="linNode" presStyleCnt="0"/>
      <dgm:spPr/>
    </dgm:pt>
    <dgm:pt modelId="{E30D7166-7FBA-4BE6-8FB1-1AD2335A81BE}" type="pres">
      <dgm:prSet presAssocID="{A3543062-AB88-4878-82F4-399402AB2DF5}" presName="parentText" presStyleLbl="node1" presStyleIdx="0" presStyleCnt="2">
        <dgm:presLayoutVars>
          <dgm:chMax val="1"/>
          <dgm:bulletEnabled val="1"/>
        </dgm:presLayoutVars>
      </dgm:prSet>
      <dgm:spPr/>
    </dgm:pt>
    <dgm:pt modelId="{47A52152-ACE6-4733-8F88-35767A5C18F0}" type="pres">
      <dgm:prSet presAssocID="{A3543062-AB88-4878-82F4-399402AB2DF5}" presName="descendantText" presStyleLbl="alignAccFollowNode1" presStyleIdx="0" presStyleCnt="2">
        <dgm:presLayoutVars>
          <dgm:bulletEnabled val="1"/>
        </dgm:presLayoutVars>
      </dgm:prSet>
      <dgm:spPr/>
    </dgm:pt>
    <dgm:pt modelId="{B8D5F593-86B8-43BD-8DB2-32AC6E8C9D07}" type="pres">
      <dgm:prSet presAssocID="{731A78AE-0591-4989-8911-F4C0CE36E2CD}" presName="sp" presStyleCnt="0"/>
      <dgm:spPr/>
    </dgm:pt>
    <dgm:pt modelId="{60C3EA2D-D4AF-4F12-B854-A0A48A662DFD}" type="pres">
      <dgm:prSet presAssocID="{E7869A9F-B114-4390-9FB6-B34B076804A3}" presName="linNode" presStyleCnt="0"/>
      <dgm:spPr/>
    </dgm:pt>
    <dgm:pt modelId="{28AD0EC5-2CE6-4EC2-9760-9E302DB126F6}" type="pres">
      <dgm:prSet presAssocID="{E7869A9F-B114-4390-9FB6-B34B076804A3}" presName="parentText" presStyleLbl="node1" presStyleIdx="1" presStyleCnt="2">
        <dgm:presLayoutVars>
          <dgm:chMax val="1"/>
          <dgm:bulletEnabled val="1"/>
        </dgm:presLayoutVars>
      </dgm:prSet>
      <dgm:spPr/>
    </dgm:pt>
    <dgm:pt modelId="{AE7F0C59-BF69-4097-9EC0-81F6BC4939A8}" type="pres">
      <dgm:prSet presAssocID="{E7869A9F-B114-4390-9FB6-B34B076804A3}" presName="descendantText" presStyleLbl="alignAccFollowNode1" presStyleIdx="1" presStyleCnt="2">
        <dgm:presLayoutVars>
          <dgm:bulletEnabled val="1"/>
        </dgm:presLayoutVars>
      </dgm:prSet>
      <dgm:spPr/>
    </dgm:pt>
  </dgm:ptLst>
  <dgm:cxnLst>
    <dgm:cxn modelId="{C326851C-C0DF-4F9A-8506-E2FB5F099D49}" type="presOf" srcId="{F5D1177A-E6D8-427A-88AB-3181CB793E7F}" destId="{47A52152-ACE6-4733-8F88-35767A5C18F0}" srcOrd="0" destOrd="0" presId="urn:microsoft.com/office/officeart/2005/8/layout/vList5"/>
    <dgm:cxn modelId="{6ABB4A5E-F5DF-49F9-AD90-BEA01A1BE7C8}" srcId="{030C93B0-97C5-4920-A9AD-521BEC2F9229}" destId="{E7869A9F-B114-4390-9FB6-B34B076804A3}" srcOrd="1" destOrd="0" parTransId="{BA5C6638-B1EB-4300-B594-532F5F9335A0}" sibTransId="{DE813CB9-DFE3-4B8C-80FF-5DF33EA1F023}"/>
    <dgm:cxn modelId="{DC35F65F-7BCB-45D5-BA4F-46CBE5005F30}" type="presOf" srcId="{ADBDB621-F121-4B8C-BB0C-1C2E10315B71}" destId="{AE7F0C59-BF69-4097-9EC0-81F6BC4939A8}" srcOrd="0" destOrd="0" presId="urn:microsoft.com/office/officeart/2005/8/layout/vList5"/>
    <dgm:cxn modelId="{3285304E-AEB2-4AB1-8B08-887D3316F561}" type="presOf" srcId="{E7869A9F-B114-4390-9FB6-B34B076804A3}" destId="{28AD0EC5-2CE6-4EC2-9760-9E302DB126F6}" srcOrd="0" destOrd="0" presId="urn:microsoft.com/office/officeart/2005/8/layout/vList5"/>
    <dgm:cxn modelId="{24CA0777-E419-4233-AE74-A73EDB1C7F77}" type="presOf" srcId="{A3543062-AB88-4878-82F4-399402AB2DF5}" destId="{E30D7166-7FBA-4BE6-8FB1-1AD2335A81BE}" srcOrd="0" destOrd="0" presId="urn:microsoft.com/office/officeart/2005/8/layout/vList5"/>
    <dgm:cxn modelId="{A97F1DA0-3E7C-49EB-B911-66A46C0BC5DD}" srcId="{030C93B0-97C5-4920-A9AD-521BEC2F9229}" destId="{A3543062-AB88-4878-82F4-399402AB2DF5}" srcOrd="0" destOrd="0" parTransId="{3BF93F4A-B1B6-4979-B9BE-BB58071483C0}" sibTransId="{731A78AE-0591-4989-8911-F4C0CE36E2CD}"/>
    <dgm:cxn modelId="{635E29C7-4D3F-4C70-A0F6-E2CFCEB080EA}" srcId="{E7869A9F-B114-4390-9FB6-B34B076804A3}" destId="{ADBDB621-F121-4B8C-BB0C-1C2E10315B71}" srcOrd="0" destOrd="0" parTransId="{05ACAD2A-D529-4C59-86C2-1ADF14BC0617}" sibTransId="{B9CC3076-EF53-458B-8D90-EB8938111C77}"/>
    <dgm:cxn modelId="{BEBD52CE-3E20-40F9-A73F-55DF10E28742}" type="presOf" srcId="{030C93B0-97C5-4920-A9AD-521BEC2F9229}" destId="{D74AACAD-2785-42C1-9F6D-57FA3CFAD805}" srcOrd="0" destOrd="0" presId="urn:microsoft.com/office/officeart/2005/8/layout/vList5"/>
    <dgm:cxn modelId="{C52340E2-862F-46F5-AEE2-42484E3D93F7}" srcId="{A3543062-AB88-4878-82F4-399402AB2DF5}" destId="{F5D1177A-E6D8-427A-88AB-3181CB793E7F}" srcOrd="0" destOrd="0" parTransId="{2F0910DF-1A3E-4046-8F4F-1E6C0BE7AFCC}" sibTransId="{09973BC3-9F20-450B-80F5-FBEC80830656}"/>
    <dgm:cxn modelId="{AE5AEEA2-9BAA-4D9B-86C7-E769F35CDA60}" type="presParOf" srcId="{D74AACAD-2785-42C1-9F6D-57FA3CFAD805}" destId="{9B90B0A5-BDEF-405C-A2DE-B93DEC9B3CB1}" srcOrd="0" destOrd="0" presId="urn:microsoft.com/office/officeart/2005/8/layout/vList5"/>
    <dgm:cxn modelId="{CAA1AD4D-C247-4481-8C09-6FD1111227E7}" type="presParOf" srcId="{9B90B0A5-BDEF-405C-A2DE-B93DEC9B3CB1}" destId="{E30D7166-7FBA-4BE6-8FB1-1AD2335A81BE}" srcOrd="0" destOrd="0" presId="urn:microsoft.com/office/officeart/2005/8/layout/vList5"/>
    <dgm:cxn modelId="{F875541B-77C3-4C26-98B6-D5B7AE9A8791}" type="presParOf" srcId="{9B90B0A5-BDEF-405C-A2DE-B93DEC9B3CB1}" destId="{47A52152-ACE6-4733-8F88-35767A5C18F0}" srcOrd="1" destOrd="0" presId="urn:microsoft.com/office/officeart/2005/8/layout/vList5"/>
    <dgm:cxn modelId="{418596B0-6BD5-4E4E-BF07-421265653E80}" type="presParOf" srcId="{D74AACAD-2785-42C1-9F6D-57FA3CFAD805}" destId="{B8D5F593-86B8-43BD-8DB2-32AC6E8C9D07}" srcOrd="1" destOrd="0" presId="urn:microsoft.com/office/officeart/2005/8/layout/vList5"/>
    <dgm:cxn modelId="{83061866-D347-4474-B28E-FE25E6286462}" type="presParOf" srcId="{D74AACAD-2785-42C1-9F6D-57FA3CFAD805}" destId="{60C3EA2D-D4AF-4F12-B854-A0A48A662DFD}" srcOrd="2" destOrd="0" presId="urn:microsoft.com/office/officeart/2005/8/layout/vList5"/>
    <dgm:cxn modelId="{A60B69DF-B7F7-472D-9C15-67C092A5BF9C}" type="presParOf" srcId="{60C3EA2D-D4AF-4F12-B854-A0A48A662DFD}" destId="{28AD0EC5-2CE6-4EC2-9760-9E302DB126F6}" srcOrd="0" destOrd="0" presId="urn:microsoft.com/office/officeart/2005/8/layout/vList5"/>
    <dgm:cxn modelId="{FAEF8A47-07EB-4B26-B458-3B983BFE2E64}" type="presParOf" srcId="{60C3EA2D-D4AF-4F12-B854-A0A48A662DFD}" destId="{AE7F0C59-BF69-4097-9EC0-81F6BC4939A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FB9221E-5221-4DA3-B1DC-8BF8C51F4CB3}" type="doc">
      <dgm:prSet loTypeId="urn:microsoft.com/office/officeart/2005/8/layout/hierarchy3" loCatId="hierarchy" qsTypeId="urn:microsoft.com/office/officeart/2005/8/quickstyle/simple3" qsCatId="simple" csTypeId="urn:microsoft.com/office/officeart/2005/8/colors/accent1_2" csCatId="accent1" phldr="1"/>
      <dgm:spPr/>
      <dgm:t>
        <a:bodyPr/>
        <a:lstStyle/>
        <a:p>
          <a:endParaRPr lang="en-IN"/>
        </a:p>
      </dgm:t>
    </dgm:pt>
    <dgm:pt modelId="{19FFDF33-D22A-4508-BF76-4A2D3236FE51}">
      <dgm:prSet custT="1"/>
      <dgm:spPr/>
      <dgm:t>
        <a:bodyPr/>
        <a:lstStyle/>
        <a:p>
          <a:r>
            <a:rPr lang="en-US" sz="1800" b="1" i="0" dirty="0"/>
            <a:t>Trade-offs: Balancing Performance, Efficiency, and Fairness</a:t>
          </a:r>
          <a:endParaRPr lang="en-IN" sz="1800" dirty="0"/>
        </a:p>
      </dgm:t>
    </dgm:pt>
    <dgm:pt modelId="{9ACE7174-64E3-4F13-913C-939A08C3A24A}" type="parTrans" cxnId="{19AE459D-DFA1-4AD4-B82F-DE799C10A158}">
      <dgm:prSet/>
      <dgm:spPr/>
      <dgm:t>
        <a:bodyPr/>
        <a:lstStyle/>
        <a:p>
          <a:endParaRPr lang="en-IN"/>
        </a:p>
      </dgm:t>
    </dgm:pt>
    <dgm:pt modelId="{32D12869-A418-443D-8645-F6A4537075A6}" type="sibTrans" cxnId="{19AE459D-DFA1-4AD4-B82F-DE799C10A158}">
      <dgm:prSet/>
      <dgm:spPr/>
      <dgm:t>
        <a:bodyPr/>
        <a:lstStyle/>
        <a:p>
          <a:endParaRPr lang="en-IN"/>
        </a:p>
      </dgm:t>
    </dgm:pt>
    <dgm:pt modelId="{55A5090F-33A0-449F-9E76-BE4D4BC8EF6A}">
      <dgm:prSet/>
      <dgm:spPr/>
      <dgm:t>
        <a:bodyPr/>
        <a:lstStyle/>
        <a:p>
          <a:r>
            <a:rPr lang="en-US" b="1" i="0" dirty="0"/>
            <a:t>Performance vs. Fairness:</a:t>
          </a:r>
          <a:endParaRPr lang="en-IN" b="1" dirty="0"/>
        </a:p>
      </dgm:t>
    </dgm:pt>
    <dgm:pt modelId="{209E171C-050C-448A-BA42-F01F34E5D382}" type="parTrans" cxnId="{31ADEE9C-C22F-4B96-8822-52108F4C0779}">
      <dgm:prSet/>
      <dgm:spPr/>
      <dgm:t>
        <a:bodyPr/>
        <a:lstStyle/>
        <a:p>
          <a:endParaRPr lang="en-IN"/>
        </a:p>
      </dgm:t>
    </dgm:pt>
    <dgm:pt modelId="{1F895550-EFD6-469E-B0F1-B11376671D85}" type="sibTrans" cxnId="{31ADEE9C-C22F-4B96-8822-52108F4C0779}">
      <dgm:prSet/>
      <dgm:spPr/>
      <dgm:t>
        <a:bodyPr/>
        <a:lstStyle/>
        <a:p>
          <a:endParaRPr lang="en-IN"/>
        </a:p>
      </dgm:t>
    </dgm:pt>
    <dgm:pt modelId="{24F0C59D-A72A-4DAE-BCE4-BDDD1D2C569F}">
      <dgm:prSet/>
      <dgm:spPr/>
      <dgm:t>
        <a:bodyPr/>
        <a:lstStyle/>
        <a:p>
          <a:r>
            <a:rPr lang="en-US" b="1" i="0" dirty="0"/>
            <a:t>High-performing AI models may sacrifice fairness.</a:t>
          </a:r>
          <a:endParaRPr lang="en-IN" b="1" dirty="0"/>
        </a:p>
      </dgm:t>
    </dgm:pt>
    <dgm:pt modelId="{4163F64B-1C06-476D-A4B3-1A047C95AA3E}" type="parTrans" cxnId="{BAD08FB3-0095-488F-8E00-5E56C546907D}">
      <dgm:prSet/>
      <dgm:spPr/>
      <dgm:t>
        <a:bodyPr/>
        <a:lstStyle/>
        <a:p>
          <a:endParaRPr lang="en-IN"/>
        </a:p>
      </dgm:t>
    </dgm:pt>
    <dgm:pt modelId="{4BAB347A-E513-4718-BD37-ECB4D0326F9A}" type="sibTrans" cxnId="{BAD08FB3-0095-488F-8E00-5E56C546907D}">
      <dgm:prSet/>
      <dgm:spPr/>
      <dgm:t>
        <a:bodyPr/>
        <a:lstStyle/>
        <a:p>
          <a:endParaRPr lang="en-IN"/>
        </a:p>
      </dgm:t>
    </dgm:pt>
    <dgm:pt modelId="{7451F5EB-F16F-4225-97C3-471E318A9029}">
      <dgm:prSet/>
      <dgm:spPr/>
      <dgm:t>
        <a:bodyPr/>
        <a:lstStyle/>
        <a:p>
          <a:r>
            <a:rPr lang="en-US" b="1" i="0" dirty="0"/>
            <a:t>Importance of equitable outcomes in AI applications.</a:t>
          </a:r>
          <a:endParaRPr lang="en-IN" b="1" dirty="0"/>
        </a:p>
      </dgm:t>
    </dgm:pt>
    <dgm:pt modelId="{146E4D3E-2A3F-4521-BA72-083CAE5BE7B5}" type="parTrans" cxnId="{01CD3310-E002-4725-BD32-15A6F1B5DA15}">
      <dgm:prSet/>
      <dgm:spPr/>
      <dgm:t>
        <a:bodyPr/>
        <a:lstStyle/>
        <a:p>
          <a:endParaRPr lang="en-IN"/>
        </a:p>
      </dgm:t>
    </dgm:pt>
    <dgm:pt modelId="{01ABE549-5DFD-42ED-A220-84DB35DA9717}" type="sibTrans" cxnId="{01CD3310-E002-4725-BD32-15A6F1B5DA15}">
      <dgm:prSet/>
      <dgm:spPr/>
      <dgm:t>
        <a:bodyPr/>
        <a:lstStyle/>
        <a:p>
          <a:endParaRPr lang="en-IN"/>
        </a:p>
      </dgm:t>
    </dgm:pt>
    <dgm:pt modelId="{FBECE0CB-3EDA-429D-9CF8-CC9F5FEE6ADE}">
      <dgm:prSet/>
      <dgm:spPr/>
      <dgm:t>
        <a:bodyPr/>
        <a:lstStyle/>
        <a:p>
          <a:r>
            <a:rPr lang="en-US" b="1" i="0" dirty="0"/>
            <a:t>Energy vs. Efficiency:</a:t>
          </a:r>
          <a:endParaRPr lang="en-IN" b="1" dirty="0"/>
        </a:p>
      </dgm:t>
    </dgm:pt>
    <dgm:pt modelId="{FFD7FD73-F627-487D-AC6D-D2F1E602BA63}" type="parTrans" cxnId="{1524B333-39E6-48C7-9F58-C23F18450E21}">
      <dgm:prSet/>
      <dgm:spPr/>
      <dgm:t>
        <a:bodyPr/>
        <a:lstStyle/>
        <a:p>
          <a:endParaRPr lang="en-IN"/>
        </a:p>
      </dgm:t>
    </dgm:pt>
    <dgm:pt modelId="{7854C949-6CF2-42CE-830D-7CC70D594194}" type="sibTrans" cxnId="{1524B333-39E6-48C7-9F58-C23F18450E21}">
      <dgm:prSet/>
      <dgm:spPr/>
      <dgm:t>
        <a:bodyPr/>
        <a:lstStyle/>
        <a:p>
          <a:endParaRPr lang="en-IN"/>
        </a:p>
      </dgm:t>
    </dgm:pt>
    <dgm:pt modelId="{171E038D-99E1-4B19-80E6-9B1E23CF2C00}">
      <dgm:prSet/>
      <dgm:spPr/>
      <dgm:t>
        <a:bodyPr/>
        <a:lstStyle/>
        <a:p>
          <a:r>
            <a:rPr lang="en-US" b="1" i="0" dirty="0"/>
            <a:t>AI models require significant energy resources.</a:t>
          </a:r>
          <a:endParaRPr lang="en-IN" b="1" dirty="0"/>
        </a:p>
      </dgm:t>
    </dgm:pt>
    <dgm:pt modelId="{6832A2A9-9C01-4DE0-83D9-1CB955AFBCC2}" type="parTrans" cxnId="{043EC607-DC63-4935-BD30-78F3A505C98D}">
      <dgm:prSet/>
      <dgm:spPr/>
      <dgm:t>
        <a:bodyPr/>
        <a:lstStyle/>
        <a:p>
          <a:endParaRPr lang="en-IN"/>
        </a:p>
      </dgm:t>
    </dgm:pt>
    <dgm:pt modelId="{DCBE223A-20EF-49A0-BCF3-5822805CB31B}" type="sibTrans" cxnId="{043EC607-DC63-4935-BD30-78F3A505C98D}">
      <dgm:prSet/>
      <dgm:spPr/>
      <dgm:t>
        <a:bodyPr/>
        <a:lstStyle/>
        <a:p>
          <a:endParaRPr lang="en-IN"/>
        </a:p>
      </dgm:t>
    </dgm:pt>
    <dgm:pt modelId="{1A362514-D693-4A6F-A942-B276B804A5C8}">
      <dgm:prSet/>
      <dgm:spPr/>
      <dgm:t>
        <a:bodyPr/>
        <a:lstStyle/>
        <a:p>
          <a:r>
            <a:rPr lang="en-US" b="1" i="0" dirty="0"/>
            <a:t>Balancing energy consumption with efficiency is essential.</a:t>
          </a:r>
          <a:endParaRPr lang="en-IN" b="1" dirty="0"/>
        </a:p>
      </dgm:t>
    </dgm:pt>
    <dgm:pt modelId="{889A4BBA-E2CB-42BF-AB07-F267F4FA1506}" type="parTrans" cxnId="{87EF0034-9CA3-4341-9364-AB192A7ABCE8}">
      <dgm:prSet/>
      <dgm:spPr/>
      <dgm:t>
        <a:bodyPr/>
        <a:lstStyle/>
        <a:p>
          <a:endParaRPr lang="en-IN"/>
        </a:p>
      </dgm:t>
    </dgm:pt>
    <dgm:pt modelId="{96EDCB41-1501-4DE2-B7B2-FE5F391481B8}" type="sibTrans" cxnId="{87EF0034-9CA3-4341-9364-AB192A7ABCE8}">
      <dgm:prSet/>
      <dgm:spPr/>
      <dgm:t>
        <a:bodyPr/>
        <a:lstStyle/>
        <a:p>
          <a:endParaRPr lang="en-IN"/>
        </a:p>
      </dgm:t>
    </dgm:pt>
    <dgm:pt modelId="{B1981B15-DCE5-4BCB-9F09-7D287CFC159A}">
      <dgm:prSet/>
      <dgm:spPr/>
      <dgm:t>
        <a:bodyPr/>
        <a:lstStyle/>
        <a:p>
          <a:r>
            <a:rPr lang="en-US" b="1" i="0" dirty="0"/>
            <a:t>Measurement of Sustainability:</a:t>
          </a:r>
          <a:endParaRPr lang="en-IN" dirty="0"/>
        </a:p>
      </dgm:t>
    </dgm:pt>
    <dgm:pt modelId="{E2E2E98F-749D-4FE7-9A68-B77CCC0C255A}" type="parTrans" cxnId="{4E08E085-A0AF-4C8E-9439-C3CC439FBDC0}">
      <dgm:prSet/>
      <dgm:spPr/>
      <dgm:t>
        <a:bodyPr/>
        <a:lstStyle/>
        <a:p>
          <a:endParaRPr lang="en-IN"/>
        </a:p>
      </dgm:t>
    </dgm:pt>
    <dgm:pt modelId="{7E82EB78-B10D-4745-A606-AED4F9183435}" type="sibTrans" cxnId="{4E08E085-A0AF-4C8E-9439-C3CC439FBDC0}">
      <dgm:prSet/>
      <dgm:spPr/>
      <dgm:t>
        <a:bodyPr/>
        <a:lstStyle/>
        <a:p>
          <a:endParaRPr lang="en-IN"/>
        </a:p>
      </dgm:t>
    </dgm:pt>
    <dgm:pt modelId="{CF92E518-3FB5-4521-9340-D98F237D22EB}">
      <dgm:prSet/>
      <dgm:spPr/>
      <dgm:t>
        <a:bodyPr/>
        <a:lstStyle/>
        <a:p>
          <a:r>
            <a:rPr lang="en-US" b="0" i="0" dirty="0"/>
            <a:t>Challenges in defining and measuring sustainability.</a:t>
          </a:r>
          <a:endParaRPr lang="en-IN" dirty="0"/>
        </a:p>
      </dgm:t>
    </dgm:pt>
    <dgm:pt modelId="{8A3B2E9E-BABB-4024-8E0F-691B68D317A0}" type="parTrans" cxnId="{D4211585-EE46-42F1-BAAD-5F74B292C0EC}">
      <dgm:prSet/>
      <dgm:spPr/>
      <dgm:t>
        <a:bodyPr/>
        <a:lstStyle/>
        <a:p>
          <a:endParaRPr lang="en-IN"/>
        </a:p>
      </dgm:t>
    </dgm:pt>
    <dgm:pt modelId="{E1DC0F09-CCAF-4045-9D7F-7AB7C348E263}" type="sibTrans" cxnId="{D4211585-EE46-42F1-BAAD-5F74B292C0EC}">
      <dgm:prSet/>
      <dgm:spPr/>
      <dgm:t>
        <a:bodyPr/>
        <a:lstStyle/>
        <a:p>
          <a:endParaRPr lang="en-IN"/>
        </a:p>
      </dgm:t>
    </dgm:pt>
    <dgm:pt modelId="{DE48A560-630B-42DB-B09D-851BE8170296}">
      <dgm:prSet/>
      <dgm:spPr/>
      <dgm:t>
        <a:bodyPr/>
        <a:lstStyle/>
        <a:p>
          <a:r>
            <a:rPr lang="en-US" b="0" i="0" dirty="0"/>
            <a:t>Need for clear </a:t>
          </a:r>
          <a:r>
            <a:rPr lang="en-US" b="1" i="0" dirty="0"/>
            <a:t>metrics</a:t>
          </a:r>
          <a:r>
            <a:rPr lang="en-US" b="0" i="0" dirty="0"/>
            <a:t> to evaluate AI's impact on sustainability.</a:t>
          </a:r>
          <a:endParaRPr lang="en-IN" dirty="0"/>
        </a:p>
      </dgm:t>
    </dgm:pt>
    <dgm:pt modelId="{FE922397-6064-4FA9-98B3-E2169E1113B5}" type="parTrans" cxnId="{7A0E5419-4F37-4D86-AE51-6F5DB97C8B1E}">
      <dgm:prSet/>
      <dgm:spPr/>
      <dgm:t>
        <a:bodyPr/>
        <a:lstStyle/>
        <a:p>
          <a:endParaRPr lang="en-IN"/>
        </a:p>
      </dgm:t>
    </dgm:pt>
    <dgm:pt modelId="{6742D285-D81E-4444-B93C-5037C85B51B6}" type="sibTrans" cxnId="{7A0E5419-4F37-4D86-AE51-6F5DB97C8B1E}">
      <dgm:prSet/>
      <dgm:spPr/>
      <dgm:t>
        <a:bodyPr/>
        <a:lstStyle/>
        <a:p>
          <a:endParaRPr lang="en-IN"/>
        </a:p>
      </dgm:t>
    </dgm:pt>
    <dgm:pt modelId="{460A9F94-6E2C-47E1-AF95-1328A788C267}" type="pres">
      <dgm:prSet presAssocID="{5FB9221E-5221-4DA3-B1DC-8BF8C51F4CB3}" presName="diagram" presStyleCnt="0">
        <dgm:presLayoutVars>
          <dgm:chPref val="1"/>
          <dgm:dir/>
          <dgm:animOne val="branch"/>
          <dgm:animLvl val="lvl"/>
          <dgm:resizeHandles/>
        </dgm:presLayoutVars>
      </dgm:prSet>
      <dgm:spPr/>
    </dgm:pt>
    <dgm:pt modelId="{D3E1E011-E4B3-4E6B-BA12-46E97E7828F7}" type="pres">
      <dgm:prSet presAssocID="{19FFDF33-D22A-4508-BF76-4A2D3236FE51}" presName="root" presStyleCnt="0"/>
      <dgm:spPr/>
    </dgm:pt>
    <dgm:pt modelId="{8D4BCE87-A2D9-4464-8396-2BAA0763D671}" type="pres">
      <dgm:prSet presAssocID="{19FFDF33-D22A-4508-BF76-4A2D3236FE51}" presName="rootComposite" presStyleCnt="0"/>
      <dgm:spPr/>
    </dgm:pt>
    <dgm:pt modelId="{D3F798B2-B6F6-41E9-A7B6-0601D6A849C8}" type="pres">
      <dgm:prSet presAssocID="{19FFDF33-D22A-4508-BF76-4A2D3236FE51}" presName="rootText" presStyleLbl="node1" presStyleIdx="0" presStyleCnt="1" custScaleX="286434" custScaleY="64654"/>
      <dgm:spPr/>
    </dgm:pt>
    <dgm:pt modelId="{FE4F7DD4-BE54-46A5-9D01-D56EC63F598E}" type="pres">
      <dgm:prSet presAssocID="{19FFDF33-D22A-4508-BF76-4A2D3236FE51}" presName="rootConnector" presStyleLbl="node1" presStyleIdx="0" presStyleCnt="1"/>
      <dgm:spPr/>
    </dgm:pt>
    <dgm:pt modelId="{29327670-B9FF-4BF4-A4CA-FD35C1C04E3D}" type="pres">
      <dgm:prSet presAssocID="{19FFDF33-D22A-4508-BF76-4A2D3236FE51}" presName="childShape" presStyleCnt="0"/>
      <dgm:spPr/>
    </dgm:pt>
    <dgm:pt modelId="{C594BE4D-D61D-4AAE-B408-2880FE4141F3}" type="pres">
      <dgm:prSet presAssocID="{209E171C-050C-448A-BA42-F01F34E5D382}" presName="Name13" presStyleLbl="parChTrans1D2" presStyleIdx="0" presStyleCnt="3" custSzX="629017"/>
      <dgm:spPr/>
    </dgm:pt>
    <dgm:pt modelId="{8A3914AB-61DF-4C8F-BE3F-653422658093}" type="pres">
      <dgm:prSet presAssocID="{55A5090F-33A0-449F-9E76-BE4D4BC8EF6A}" presName="childText" presStyleLbl="bgAcc1" presStyleIdx="0" presStyleCnt="3" custScaleX="298021">
        <dgm:presLayoutVars>
          <dgm:bulletEnabled val="1"/>
        </dgm:presLayoutVars>
      </dgm:prSet>
      <dgm:spPr/>
    </dgm:pt>
    <dgm:pt modelId="{FA898A61-8AE4-401D-B57D-56CF88A4A137}" type="pres">
      <dgm:prSet presAssocID="{FFD7FD73-F627-487D-AC6D-D2F1E602BA63}" presName="Name13" presStyleLbl="parChTrans1D2" presStyleIdx="1" presStyleCnt="3" custSzX="629017"/>
      <dgm:spPr/>
    </dgm:pt>
    <dgm:pt modelId="{0378C439-61B3-4076-8D83-FC87E1DCB389}" type="pres">
      <dgm:prSet presAssocID="{FBECE0CB-3EDA-429D-9CF8-CC9F5FEE6ADE}" presName="childText" presStyleLbl="bgAcc1" presStyleIdx="1" presStyleCnt="3" custScaleX="298021">
        <dgm:presLayoutVars>
          <dgm:bulletEnabled val="1"/>
        </dgm:presLayoutVars>
      </dgm:prSet>
      <dgm:spPr/>
    </dgm:pt>
    <dgm:pt modelId="{A755CF2E-90F1-4F0B-8A04-7C0698FC44D3}" type="pres">
      <dgm:prSet presAssocID="{E2E2E98F-749D-4FE7-9A68-B77CCC0C255A}" presName="Name13" presStyleLbl="parChTrans1D2" presStyleIdx="2" presStyleCnt="3" custSzX="629017"/>
      <dgm:spPr/>
    </dgm:pt>
    <dgm:pt modelId="{21592896-7D52-4E77-9527-63EEB92C8A99}" type="pres">
      <dgm:prSet presAssocID="{B1981B15-DCE5-4BCB-9F09-7D287CFC159A}" presName="childText" presStyleLbl="bgAcc1" presStyleIdx="2" presStyleCnt="3" custScaleX="298021">
        <dgm:presLayoutVars>
          <dgm:bulletEnabled val="1"/>
        </dgm:presLayoutVars>
      </dgm:prSet>
      <dgm:spPr/>
    </dgm:pt>
  </dgm:ptLst>
  <dgm:cxnLst>
    <dgm:cxn modelId="{043EC607-DC63-4935-BD30-78F3A505C98D}" srcId="{FBECE0CB-3EDA-429D-9CF8-CC9F5FEE6ADE}" destId="{171E038D-99E1-4B19-80E6-9B1E23CF2C00}" srcOrd="0" destOrd="0" parTransId="{6832A2A9-9C01-4DE0-83D9-1CB955AFBCC2}" sibTransId="{DCBE223A-20EF-49A0-BCF3-5822805CB31B}"/>
    <dgm:cxn modelId="{03EC750E-8DDD-4E1E-87AC-DBA0812FF1E7}" type="presOf" srcId="{209E171C-050C-448A-BA42-F01F34E5D382}" destId="{C594BE4D-D61D-4AAE-B408-2880FE4141F3}" srcOrd="0" destOrd="0" presId="urn:microsoft.com/office/officeart/2005/8/layout/hierarchy3"/>
    <dgm:cxn modelId="{01CD3310-E002-4725-BD32-15A6F1B5DA15}" srcId="{55A5090F-33A0-449F-9E76-BE4D4BC8EF6A}" destId="{7451F5EB-F16F-4225-97C3-471E318A9029}" srcOrd="1" destOrd="0" parTransId="{146E4D3E-2A3F-4521-BA72-083CAE5BE7B5}" sibTransId="{01ABE549-5DFD-42ED-A220-84DB35DA9717}"/>
    <dgm:cxn modelId="{64969E10-8453-4681-87A8-66FA192B9D01}" type="presOf" srcId="{19FFDF33-D22A-4508-BF76-4A2D3236FE51}" destId="{D3F798B2-B6F6-41E9-A7B6-0601D6A849C8}" srcOrd="0" destOrd="0" presId="urn:microsoft.com/office/officeart/2005/8/layout/hierarchy3"/>
    <dgm:cxn modelId="{9995D318-093A-42D8-B358-8E973B8F4747}" type="presOf" srcId="{CF92E518-3FB5-4521-9340-D98F237D22EB}" destId="{21592896-7D52-4E77-9527-63EEB92C8A99}" srcOrd="0" destOrd="1" presId="urn:microsoft.com/office/officeart/2005/8/layout/hierarchy3"/>
    <dgm:cxn modelId="{7A0E5419-4F37-4D86-AE51-6F5DB97C8B1E}" srcId="{B1981B15-DCE5-4BCB-9F09-7D287CFC159A}" destId="{DE48A560-630B-42DB-B09D-851BE8170296}" srcOrd="1" destOrd="0" parTransId="{FE922397-6064-4FA9-98B3-E2169E1113B5}" sibTransId="{6742D285-D81E-4444-B93C-5037C85B51B6}"/>
    <dgm:cxn modelId="{81DBCA22-D54C-40D0-9AA2-78B08D97C0AC}" type="presOf" srcId="{DE48A560-630B-42DB-B09D-851BE8170296}" destId="{21592896-7D52-4E77-9527-63EEB92C8A99}" srcOrd="0" destOrd="2" presId="urn:microsoft.com/office/officeart/2005/8/layout/hierarchy3"/>
    <dgm:cxn modelId="{1524B333-39E6-48C7-9F58-C23F18450E21}" srcId="{19FFDF33-D22A-4508-BF76-4A2D3236FE51}" destId="{FBECE0CB-3EDA-429D-9CF8-CC9F5FEE6ADE}" srcOrd="1" destOrd="0" parTransId="{FFD7FD73-F627-487D-AC6D-D2F1E602BA63}" sibTransId="{7854C949-6CF2-42CE-830D-7CC70D594194}"/>
    <dgm:cxn modelId="{87EF0034-9CA3-4341-9364-AB192A7ABCE8}" srcId="{FBECE0CB-3EDA-429D-9CF8-CC9F5FEE6ADE}" destId="{1A362514-D693-4A6F-A942-B276B804A5C8}" srcOrd="1" destOrd="0" parTransId="{889A4BBA-E2CB-42BF-AB07-F267F4FA1506}" sibTransId="{96EDCB41-1501-4DE2-B7B2-FE5F391481B8}"/>
    <dgm:cxn modelId="{E88B253F-AEC1-489C-8440-AA5E9A43FB2D}" type="presOf" srcId="{55A5090F-33A0-449F-9E76-BE4D4BC8EF6A}" destId="{8A3914AB-61DF-4C8F-BE3F-653422658093}" srcOrd="0" destOrd="0" presId="urn:microsoft.com/office/officeart/2005/8/layout/hierarchy3"/>
    <dgm:cxn modelId="{A92F8654-015D-4D61-91F2-41B8A8AB95B9}" type="presOf" srcId="{5FB9221E-5221-4DA3-B1DC-8BF8C51F4CB3}" destId="{460A9F94-6E2C-47E1-AF95-1328A788C267}" srcOrd="0" destOrd="0" presId="urn:microsoft.com/office/officeart/2005/8/layout/hierarchy3"/>
    <dgm:cxn modelId="{0056D17A-ED3F-42FD-B554-1E7D907D4AD0}" type="presOf" srcId="{B1981B15-DCE5-4BCB-9F09-7D287CFC159A}" destId="{21592896-7D52-4E77-9527-63EEB92C8A99}" srcOrd="0" destOrd="0" presId="urn:microsoft.com/office/officeart/2005/8/layout/hierarchy3"/>
    <dgm:cxn modelId="{91A68B7E-5C0B-4CA1-9B4E-727F59B5B4BD}" type="presOf" srcId="{FBECE0CB-3EDA-429D-9CF8-CC9F5FEE6ADE}" destId="{0378C439-61B3-4076-8D83-FC87E1DCB389}" srcOrd="0" destOrd="0" presId="urn:microsoft.com/office/officeart/2005/8/layout/hierarchy3"/>
    <dgm:cxn modelId="{D4211585-EE46-42F1-BAAD-5F74B292C0EC}" srcId="{B1981B15-DCE5-4BCB-9F09-7D287CFC159A}" destId="{CF92E518-3FB5-4521-9340-D98F237D22EB}" srcOrd="0" destOrd="0" parTransId="{8A3B2E9E-BABB-4024-8E0F-691B68D317A0}" sibTransId="{E1DC0F09-CCAF-4045-9D7F-7AB7C348E263}"/>
    <dgm:cxn modelId="{4E08E085-A0AF-4C8E-9439-C3CC439FBDC0}" srcId="{19FFDF33-D22A-4508-BF76-4A2D3236FE51}" destId="{B1981B15-DCE5-4BCB-9F09-7D287CFC159A}" srcOrd="2" destOrd="0" parTransId="{E2E2E98F-749D-4FE7-9A68-B77CCC0C255A}" sibTransId="{7E82EB78-B10D-4745-A606-AED4F9183435}"/>
    <dgm:cxn modelId="{A32D418E-4F6B-4C1C-B034-D9FD7CDE9E88}" type="presOf" srcId="{19FFDF33-D22A-4508-BF76-4A2D3236FE51}" destId="{FE4F7DD4-BE54-46A5-9D01-D56EC63F598E}" srcOrd="1" destOrd="0" presId="urn:microsoft.com/office/officeart/2005/8/layout/hierarchy3"/>
    <dgm:cxn modelId="{31ADEE9C-C22F-4B96-8822-52108F4C0779}" srcId="{19FFDF33-D22A-4508-BF76-4A2D3236FE51}" destId="{55A5090F-33A0-449F-9E76-BE4D4BC8EF6A}" srcOrd="0" destOrd="0" parTransId="{209E171C-050C-448A-BA42-F01F34E5D382}" sibTransId="{1F895550-EFD6-469E-B0F1-B11376671D85}"/>
    <dgm:cxn modelId="{19AE459D-DFA1-4AD4-B82F-DE799C10A158}" srcId="{5FB9221E-5221-4DA3-B1DC-8BF8C51F4CB3}" destId="{19FFDF33-D22A-4508-BF76-4A2D3236FE51}" srcOrd="0" destOrd="0" parTransId="{9ACE7174-64E3-4F13-913C-939A08C3A24A}" sibTransId="{32D12869-A418-443D-8645-F6A4537075A6}"/>
    <dgm:cxn modelId="{C8AD83A5-644D-4974-A078-780107264DD3}" type="presOf" srcId="{7451F5EB-F16F-4225-97C3-471E318A9029}" destId="{8A3914AB-61DF-4C8F-BE3F-653422658093}" srcOrd="0" destOrd="2" presId="urn:microsoft.com/office/officeart/2005/8/layout/hierarchy3"/>
    <dgm:cxn modelId="{62F112AE-2DEE-4565-AFFB-0EC9DA4CBA77}" type="presOf" srcId="{24F0C59D-A72A-4DAE-BCE4-BDDD1D2C569F}" destId="{8A3914AB-61DF-4C8F-BE3F-653422658093}" srcOrd="0" destOrd="1" presId="urn:microsoft.com/office/officeart/2005/8/layout/hierarchy3"/>
    <dgm:cxn modelId="{BAD08FB3-0095-488F-8E00-5E56C546907D}" srcId="{55A5090F-33A0-449F-9E76-BE4D4BC8EF6A}" destId="{24F0C59D-A72A-4DAE-BCE4-BDDD1D2C569F}" srcOrd="0" destOrd="0" parTransId="{4163F64B-1C06-476D-A4B3-1A047C95AA3E}" sibTransId="{4BAB347A-E513-4718-BD37-ECB4D0326F9A}"/>
    <dgm:cxn modelId="{1FE3A9D1-8B22-4066-8CEB-3EA232E66846}" type="presOf" srcId="{171E038D-99E1-4B19-80E6-9B1E23CF2C00}" destId="{0378C439-61B3-4076-8D83-FC87E1DCB389}" srcOrd="0" destOrd="1" presId="urn:microsoft.com/office/officeart/2005/8/layout/hierarchy3"/>
    <dgm:cxn modelId="{B055B2E8-5E94-4A2F-8763-F26F984B03F4}" type="presOf" srcId="{E2E2E98F-749D-4FE7-9A68-B77CCC0C255A}" destId="{A755CF2E-90F1-4F0B-8A04-7C0698FC44D3}" srcOrd="0" destOrd="0" presId="urn:microsoft.com/office/officeart/2005/8/layout/hierarchy3"/>
    <dgm:cxn modelId="{1126E0E8-D3D2-47A0-BEEF-2335878A0849}" type="presOf" srcId="{FFD7FD73-F627-487D-AC6D-D2F1E602BA63}" destId="{FA898A61-8AE4-401D-B57D-56CF88A4A137}" srcOrd="0" destOrd="0" presId="urn:microsoft.com/office/officeart/2005/8/layout/hierarchy3"/>
    <dgm:cxn modelId="{62C716EA-1CF5-41FD-82A5-9E8E87319CA1}" type="presOf" srcId="{1A362514-D693-4A6F-A942-B276B804A5C8}" destId="{0378C439-61B3-4076-8D83-FC87E1DCB389}" srcOrd="0" destOrd="2" presId="urn:microsoft.com/office/officeart/2005/8/layout/hierarchy3"/>
    <dgm:cxn modelId="{307EF59E-AE6F-4DF3-B378-CD0A5341DD89}" type="presParOf" srcId="{460A9F94-6E2C-47E1-AF95-1328A788C267}" destId="{D3E1E011-E4B3-4E6B-BA12-46E97E7828F7}" srcOrd="0" destOrd="0" presId="urn:microsoft.com/office/officeart/2005/8/layout/hierarchy3"/>
    <dgm:cxn modelId="{D3D33461-4959-4EBA-8E1F-CD433B32B357}" type="presParOf" srcId="{D3E1E011-E4B3-4E6B-BA12-46E97E7828F7}" destId="{8D4BCE87-A2D9-4464-8396-2BAA0763D671}" srcOrd="0" destOrd="0" presId="urn:microsoft.com/office/officeart/2005/8/layout/hierarchy3"/>
    <dgm:cxn modelId="{54F17D72-6A45-4CCF-8BDD-1FD59E331007}" type="presParOf" srcId="{8D4BCE87-A2D9-4464-8396-2BAA0763D671}" destId="{D3F798B2-B6F6-41E9-A7B6-0601D6A849C8}" srcOrd="0" destOrd="0" presId="urn:microsoft.com/office/officeart/2005/8/layout/hierarchy3"/>
    <dgm:cxn modelId="{3897BD5C-136A-444B-AE4C-065E8E932A0E}" type="presParOf" srcId="{8D4BCE87-A2D9-4464-8396-2BAA0763D671}" destId="{FE4F7DD4-BE54-46A5-9D01-D56EC63F598E}" srcOrd="1" destOrd="0" presId="urn:microsoft.com/office/officeart/2005/8/layout/hierarchy3"/>
    <dgm:cxn modelId="{30B92AA6-7F8C-4A0B-BB37-AC3355583884}" type="presParOf" srcId="{D3E1E011-E4B3-4E6B-BA12-46E97E7828F7}" destId="{29327670-B9FF-4BF4-A4CA-FD35C1C04E3D}" srcOrd="1" destOrd="0" presId="urn:microsoft.com/office/officeart/2005/8/layout/hierarchy3"/>
    <dgm:cxn modelId="{8A940342-E69D-4828-8CA8-10770A0BCAA7}" type="presParOf" srcId="{29327670-B9FF-4BF4-A4CA-FD35C1C04E3D}" destId="{C594BE4D-D61D-4AAE-B408-2880FE4141F3}" srcOrd="0" destOrd="0" presId="urn:microsoft.com/office/officeart/2005/8/layout/hierarchy3"/>
    <dgm:cxn modelId="{2CD7E5CF-D84A-4268-A14F-6E41001E38F1}" type="presParOf" srcId="{29327670-B9FF-4BF4-A4CA-FD35C1C04E3D}" destId="{8A3914AB-61DF-4C8F-BE3F-653422658093}" srcOrd="1" destOrd="0" presId="urn:microsoft.com/office/officeart/2005/8/layout/hierarchy3"/>
    <dgm:cxn modelId="{AFDDF384-AC69-40F2-B0C2-9FB96B24964F}" type="presParOf" srcId="{29327670-B9FF-4BF4-A4CA-FD35C1C04E3D}" destId="{FA898A61-8AE4-401D-B57D-56CF88A4A137}" srcOrd="2" destOrd="0" presId="urn:microsoft.com/office/officeart/2005/8/layout/hierarchy3"/>
    <dgm:cxn modelId="{863E8A96-4F9B-42C7-8AF8-EB8E76BF3908}" type="presParOf" srcId="{29327670-B9FF-4BF4-A4CA-FD35C1C04E3D}" destId="{0378C439-61B3-4076-8D83-FC87E1DCB389}" srcOrd="3" destOrd="0" presId="urn:microsoft.com/office/officeart/2005/8/layout/hierarchy3"/>
    <dgm:cxn modelId="{590FDE37-670F-40FB-8EE3-6C204CA07812}" type="presParOf" srcId="{29327670-B9FF-4BF4-A4CA-FD35C1C04E3D}" destId="{A755CF2E-90F1-4F0B-8A04-7C0698FC44D3}" srcOrd="4" destOrd="0" presId="urn:microsoft.com/office/officeart/2005/8/layout/hierarchy3"/>
    <dgm:cxn modelId="{3E5B808C-88BB-443B-9CDB-6AF59F66EF52}" type="presParOf" srcId="{29327670-B9FF-4BF4-A4CA-FD35C1C04E3D}" destId="{21592896-7D52-4E77-9527-63EEB92C8A99}"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99C653-25C6-4204-9B2A-53FD957E152E}" type="doc">
      <dgm:prSet loTypeId="urn:microsoft.com/office/officeart/2005/8/layout/chevron2" loCatId="list" qsTypeId="urn:microsoft.com/office/officeart/2005/8/quickstyle/simple3" qsCatId="simple" csTypeId="urn:microsoft.com/office/officeart/2005/8/colors/accent1_2" csCatId="accent1" phldr="1"/>
      <dgm:spPr/>
      <dgm:t>
        <a:bodyPr/>
        <a:lstStyle/>
        <a:p>
          <a:endParaRPr lang="en-IN"/>
        </a:p>
      </dgm:t>
    </dgm:pt>
    <dgm:pt modelId="{1B37158C-C389-4C64-BCE6-500E545ACCC3}">
      <dgm:prSet custT="1"/>
      <dgm:spPr/>
      <dgm:t>
        <a:bodyPr/>
        <a:lstStyle/>
        <a:p>
          <a:r>
            <a:rPr lang="en-US" sz="2000" b="1" i="0" dirty="0"/>
            <a:t>Strategies for Ensuring Privacy and Security</a:t>
          </a:r>
          <a:endParaRPr lang="en-IN" sz="2000" dirty="0"/>
        </a:p>
      </dgm:t>
    </dgm:pt>
    <dgm:pt modelId="{8BAF2A66-460D-4D63-B998-6D2CFD37A464}" type="parTrans" cxnId="{DF8950CD-7170-44F3-8ED2-C4134C6A3D51}">
      <dgm:prSet/>
      <dgm:spPr/>
      <dgm:t>
        <a:bodyPr/>
        <a:lstStyle/>
        <a:p>
          <a:endParaRPr lang="en-IN" sz="1600"/>
        </a:p>
      </dgm:t>
    </dgm:pt>
    <dgm:pt modelId="{7CE069E0-7903-45C7-96F2-BE8592160317}" type="sibTrans" cxnId="{DF8950CD-7170-44F3-8ED2-C4134C6A3D51}">
      <dgm:prSet/>
      <dgm:spPr/>
      <dgm:t>
        <a:bodyPr/>
        <a:lstStyle/>
        <a:p>
          <a:endParaRPr lang="en-IN" sz="1600"/>
        </a:p>
      </dgm:t>
    </dgm:pt>
    <dgm:pt modelId="{09840848-D4E5-4A55-9128-4785E8713B0D}">
      <dgm:prSet custT="1"/>
      <dgm:spPr/>
      <dgm:t>
        <a:bodyPr/>
        <a:lstStyle/>
        <a:p>
          <a:r>
            <a:rPr lang="en-IN" sz="2000" b="0" i="0" dirty="0"/>
            <a:t>Data Encryption</a:t>
          </a:r>
          <a:endParaRPr lang="en-IN" sz="2000" dirty="0"/>
        </a:p>
      </dgm:t>
    </dgm:pt>
    <dgm:pt modelId="{BC41E3D8-6C82-4721-B89E-1B63A77B2D74}" type="parTrans" cxnId="{A2A6C608-4D10-40E4-B0CE-69E73250269D}">
      <dgm:prSet/>
      <dgm:spPr/>
      <dgm:t>
        <a:bodyPr/>
        <a:lstStyle/>
        <a:p>
          <a:endParaRPr lang="en-IN" sz="1600"/>
        </a:p>
      </dgm:t>
    </dgm:pt>
    <dgm:pt modelId="{0F9A4A4B-27BA-40EA-8A61-D14973DD15AA}" type="sibTrans" cxnId="{A2A6C608-4D10-40E4-B0CE-69E73250269D}">
      <dgm:prSet/>
      <dgm:spPr/>
      <dgm:t>
        <a:bodyPr/>
        <a:lstStyle/>
        <a:p>
          <a:endParaRPr lang="en-IN" sz="1600"/>
        </a:p>
      </dgm:t>
    </dgm:pt>
    <dgm:pt modelId="{80B69C63-09C8-4019-B4A6-2AE1043E5617}">
      <dgm:prSet custT="1"/>
      <dgm:spPr/>
      <dgm:t>
        <a:bodyPr/>
        <a:lstStyle/>
        <a:p>
          <a:r>
            <a:rPr lang="en-IN" sz="2000" b="0" i="0" dirty="0"/>
            <a:t>Access Controls</a:t>
          </a:r>
          <a:endParaRPr lang="en-IN" sz="2000" dirty="0"/>
        </a:p>
      </dgm:t>
    </dgm:pt>
    <dgm:pt modelId="{924AC622-89A1-43C9-B9CE-BD7416F82172}" type="parTrans" cxnId="{F322901A-78ED-457A-8075-9C5DA10D7C18}">
      <dgm:prSet/>
      <dgm:spPr/>
      <dgm:t>
        <a:bodyPr/>
        <a:lstStyle/>
        <a:p>
          <a:endParaRPr lang="en-IN" sz="1600"/>
        </a:p>
      </dgm:t>
    </dgm:pt>
    <dgm:pt modelId="{65F89068-85E5-407F-BC0C-42AC07A6EE3C}" type="sibTrans" cxnId="{F322901A-78ED-457A-8075-9C5DA10D7C18}">
      <dgm:prSet/>
      <dgm:spPr/>
      <dgm:t>
        <a:bodyPr/>
        <a:lstStyle/>
        <a:p>
          <a:endParaRPr lang="en-IN" sz="1600"/>
        </a:p>
      </dgm:t>
    </dgm:pt>
    <dgm:pt modelId="{40A736D8-0ACF-4CE6-AE64-30CFF10FB5C3}">
      <dgm:prSet custT="1"/>
      <dgm:spPr/>
      <dgm:t>
        <a:bodyPr/>
        <a:lstStyle/>
        <a:p>
          <a:r>
            <a:rPr lang="en-IN" sz="2000" b="0" i="0" dirty="0"/>
            <a:t>Data Anonymization</a:t>
          </a:r>
          <a:endParaRPr lang="en-IN" sz="2000" dirty="0"/>
        </a:p>
      </dgm:t>
    </dgm:pt>
    <dgm:pt modelId="{D6E47AA2-2516-485E-8E50-C06BB26B9EA8}" type="parTrans" cxnId="{1CF7D24D-6AF7-4014-982E-CCAEA64C2BFF}">
      <dgm:prSet/>
      <dgm:spPr/>
      <dgm:t>
        <a:bodyPr/>
        <a:lstStyle/>
        <a:p>
          <a:endParaRPr lang="en-IN" sz="1600"/>
        </a:p>
      </dgm:t>
    </dgm:pt>
    <dgm:pt modelId="{22DC3DF4-2A2D-4F19-88FA-2C7295971C33}" type="sibTrans" cxnId="{1CF7D24D-6AF7-4014-982E-CCAEA64C2BFF}">
      <dgm:prSet/>
      <dgm:spPr/>
      <dgm:t>
        <a:bodyPr/>
        <a:lstStyle/>
        <a:p>
          <a:endParaRPr lang="en-IN" sz="1600"/>
        </a:p>
      </dgm:t>
    </dgm:pt>
    <dgm:pt modelId="{3644CDB0-E0A9-4C67-A8DC-369A87C2684D}">
      <dgm:prSet custT="1"/>
      <dgm:spPr/>
      <dgm:t>
        <a:bodyPr/>
        <a:lstStyle/>
        <a:p>
          <a:r>
            <a:rPr lang="en-IN" sz="2000" b="0" i="0" dirty="0"/>
            <a:t>Regular Security Audits</a:t>
          </a:r>
          <a:endParaRPr lang="en-IN" sz="2000" dirty="0"/>
        </a:p>
      </dgm:t>
    </dgm:pt>
    <dgm:pt modelId="{5F44D81F-427B-408D-AB4A-2B2941B03DF2}" type="parTrans" cxnId="{BF0F8512-B66C-4595-9A5D-407AF5B27407}">
      <dgm:prSet/>
      <dgm:spPr/>
      <dgm:t>
        <a:bodyPr/>
        <a:lstStyle/>
        <a:p>
          <a:endParaRPr lang="en-IN" sz="1600"/>
        </a:p>
      </dgm:t>
    </dgm:pt>
    <dgm:pt modelId="{3C50D8A8-867A-44C4-8BFB-3877E1214C95}" type="sibTrans" cxnId="{BF0F8512-B66C-4595-9A5D-407AF5B27407}">
      <dgm:prSet/>
      <dgm:spPr/>
      <dgm:t>
        <a:bodyPr/>
        <a:lstStyle/>
        <a:p>
          <a:endParaRPr lang="en-IN" sz="1600"/>
        </a:p>
      </dgm:t>
    </dgm:pt>
    <dgm:pt modelId="{30317C09-3D4A-4978-B62B-2D96FF0862A7}">
      <dgm:prSet custT="1"/>
      <dgm:spPr/>
      <dgm:t>
        <a:bodyPr/>
        <a:lstStyle/>
        <a:p>
          <a:r>
            <a:rPr lang="en-IN" sz="2000" b="0" i="0" dirty="0"/>
            <a:t>Compliance with Regulations</a:t>
          </a:r>
          <a:endParaRPr lang="en-IN" sz="2000" dirty="0"/>
        </a:p>
      </dgm:t>
    </dgm:pt>
    <dgm:pt modelId="{6E781195-06E3-4AF8-B8C8-17DF684C15F3}" type="parTrans" cxnId="{01C50017-6173-44E4-87E6-57AAFF8A20E3}">
      <dgm:prSet/>
      <dgm:spPr/>
      <dgm:t>
        <a:bodyPr/>
        <a:lstStyle/>
        <a:p>
          <a:endParaRPr lang="en-IN" sz="1600"/>
        </a:p>
      </dgm:t>
    </dgm:pt>
    <dgm:pt modelId="{429A12F5-56A0-4B71-899C-D5321750B66B}" type="sibTrans" cxnId="{01C50017-6173-44E4-87E6-57AAFF8A20E3}">
      <dgm:prSet/>
      <dgm:spPr/>
      <dgm:t>
        <a:bodyPr/>
        <a:lstStyle/>
        <a:p>
          <a:endParaRPr lang="en-IN" sz="1600"/>
        </a:p>
      </dgm:t>
    </dgm:pt>
    <dgm:pt modelId="{FDD48118-FDB7-45E5-A50E-8853F23A5961}">
      <dgm:prSet custT="1"/>
      <dgm:spPr/>
      <dgm:t>
        <a:bodyPr/>
        <a:lstStyle/>
        <a:p>
          <a:endParaRPr lang="en-IN" sz="2000" dirty="0"/>
        </a:p>
      </dgm:t>
    </dgm:pt>
    <dgm:pt modelId="{1543E73C-8192-49E2-A741-DD9616A9BC58}" type="parTrans" cxnId="{C63D7709-182A-4F92-9F5A-B9EACA772EC5}">
      <dgm:prSet/>
      <dgm:spPr/>
      <dgm:t>
        <a:bodyPr/>
        <a:lstStyle/>
        <a:p>
          <a:endParaRPr lang="en-IN" sz="1600"/>
        </a:p>
      </dgm:t>
    </dgm:pt>
    <dgm:pt modelId="{AD006CFC-6E93-4FAC-AA7B-1BEB627670DA}" type="sibTrans" cxnId="{C63D7709-182A-4F92-9F5A-B9EACA772EC5}">
      <dgm:prSet/>
      <dgm:spPr/>
      <dgm:t>
        <a:bodyPr/>
        <a:lstStyle/>
        <a:p>
          <a:endParaRPr lang="en-IN" sz="1600"/>
        </a:p>
      </dgm:t>
    </dgm:pt>
    <dgm:pt modelId="{B36A1EBE-0063-4C6E-915C-205EB9CA0576}" type="pres">
      <dgm:prSet presAssocID="{A599C653-25C6-4204-9B2A-53FD957E152E}" presName="linearFlow" presStyleCnt="0">
        <dgm:presLayoutVars>
          <dgm:dir/>
          <dgm:animLvl val="lvl"/>
          <dgm:resizeHandles val="exact"/>
        </dgm:presLayoutVars>
      </dgm:prSet>
      <dgm:spPr/>
    </dgm:pt>
    <dgm:pt modelId="{D331DD1B-8495-4501-8D91-7918F2C5C0E1}" type="pres">
      <dgm:prSet presAssocID="{1B37158C-C389-4C64-BCE6-500E545ACCC3}" presName="composite" presStyleCnt="0"/>
      <dgm:spPr/>
    </dgm:pt>
    <dgm:pt modelId="{191CEE18-3FC0-48E8-926E-DEAB57CB556E}" type="pres">
      <dgm:prSet presAssocID="{1B37158C-C389-4C64-BCE6-500E545ACCC3}" presName="parentText" presStyleLbl="alignNode1" presStyleIdx="0" presStyleCnt="1">
        <dgm:presLayoutVars>
          <dgm:chMax val="1"/>
          <dgm:bulletEnabled val="1"/>
        </dgm:presLayoutVars>
      </dgm:prSet>
      <dgm:spPr/>
    </dgm:pt>
    <dgm:pt modelId="{FA7BE67E-6161-4DAC-BE9E-5F27F401BB6D}" type="pres">
      <dgm:prSet presAssocID="{1B37158C-C389-4C64-BCE6-500E545ACCC3}" presName="descendantText" presStyleLbl="alignAcc1" presStyleIdx="0" presStyleCnt="1">
        <dgm:presLayoutVars>
          <dgm:bulletEnabled val="1"/>
        </dgm:presLayoutVars>
      </dgm:prSet>
      <dgm:spPr/>
    </dgm:pt>
  </dgm:ptLst>
  <dgm:cxnLst>
    <dgm:cxn modelId="{667D1D03-8DF0-445A-B1C8-992E9814F927}" type="presOf" srcId="{1B37158C-C389-4C64-BCE6-500E545ACCC3}" destId="{191CEE18-3FC0-48E8-926E-DEAB57CB556E}" srcOrd="0" destOrd="0" presId="urn:microsoft.com/office/officeart/2005/8/layout/chevron2"/>
    <dgm:cxn modelId="{A2A6C608-4D10-40E4-B0CE-69E73250269D}" srcId="{1B37158C-C389-4C64-BCE6-500E545ACCC3}" destId="{09840848-D4E5-4A55-9128-4785E8713B0D}" srcOrd="1" destOrd="0" parTransId="{BC41E3D8-6C82-4721-B89E-1B63A77B2D74}" sibTransId="{0F9A4A4B-27BA-40EA-8A61-D14973DD15AA}"/>
    <dgm:cxn modelId="{C63D7709-182A-4F92-9F5A-B9EACA772EC5}" srcId="{1B37158C-C389-4C64-BCE6-500E545ACCC3}" destId="{FDD48118-FDB7-45E5-A50E-8853F23A5961}" srcOrd="0" destOrd="0" parTransId="{1543E73C-8192-49E2-A741-DD9616A9BC58}" sibTransId="{AD006CFC-6E93-4FAC-AA7B-1BEB627670DA}"/>
    <dgm:cxn modelId="{BF0F8512-B66C-4595-9A5D-407AF5B27407}" srcId="{1B37158C-C389-4C64-BCE6-500E545ACCC3}" destId="{3644CDB0-E0A9-4C67-A8DC-369A87C2684D}" srcOrd="4" destOrd="0" parTransId="{5F44D81F-427B-408D-AB4A-2B2941B03DF2}" sibTransId="{3C50D8A8-867A-44C4-8BFB-3877E1214C95}"/>
    <dgm:cxn modelId="{01C50017-6173-44E4-87E6-57AAFF8A20E3}" srcId="{1B37158C-C389-4C64-BCE6-500E545ACCC3}" destId="{30317C09-3D4A-4978-B62B-2D96FF0862A7}" srcOrd="5" destOrd="0" parTransId="{6E781195-06E3-4AF8-B8C8-17DF684C15F3}" sibTransId="{429A12F5-56A0-4B71-899C-D5321750B66B}"/>
    <dgm:cxn modelId="{F322901A-78ED-457A-8075-9C5DA10D7C18}" srcId="{1B37158C-C389-4C64-BCE6-500E545ACCC3}" destId="{80B69C63-09C8-4019-B4A6-2AE1043E5617}" srcOrd="2" destOrd="0" parTransId="{924AC622-89A1-43C9-B9CE-BD7416F82172}" sibTransId="{65F89068-85E5-407F-BC0C-42AC07A6EE3C}"/>
    <dgm:cxn modelId="{C7E9AC2D-1C33-477A-B815-648E30F7D748}" type="presOf" srcId="{3644CDB0-E0A9-4C67-A8DC-369A87C2684D}" destId="{FA7BE67E-6161-4DAC-BE9E-5F27F401BB6D}" srcOrd="0" destOrd="4" presId="urn:microsoft.com/office/officeart/2005/8/layout/chevron2"/>
    <dgm:cxn modelId="{84B5DA42-0E0D-49B4-BA0E-AEDA9DF2F727}" type="presOf" srcId="{FDD48118-FDB7-45E5-A50E-8853F23A5961}" destId="{FA7BE67E-6161-4DAC-BE9E-5F27F401BB6D}" srcOrd="0" destOrd="0" presId="urn:microsoft.com/office/officeart/2005/8/layout/chevron2"/>
    <dgm:cxn modelId="{1CF7D24D-6AF7-4014-982E-CCAEA64C2BFF}" srcId="{1B37158C-C389-4C64-BCE6-500E545ACCC3}" destId="{40A736D8-0ACF-4CE6-AE64-30CFF10FB5C3}" srcOrd="3" destOrd="0" parTransId="{D6E47AA2-2516-485E-8E50-C06BB26B9EA8}" sibTransId="{22DC3DF4-2A2D-4F19-88FA-2C7295971C33}"/>
    <dgm:cxn modelId="{29F30574-3955-4EF8-8901-9AD31A8F500B}" type="presOf" srcId="{09840848-D4E5-4A55-9128-4785E8713B0D}" destId="{FA7BE67E-6161-4DAC-BE9E-5F27F401BB6D}" srcOrd="0" destOrd="1" presId="urn:microsoft.com/office/officeart/2005/8/layout/chevron2"/>
    <dgm:cxn modelId="{6896355A-1046-4CD4-A690-FCDC104AB51A}" type="presOf" srcId="{40A736D8-0ACF-4CE6-AE64-30CFF10FB5C3}" destId="{FA7BE67E-6161-4DAC-BE9E-5F27F401BB6D}" srcOrd="0" destOrd="3" presId="urn:microsoft.com/office/officeart/2005/8/layout/chevron2"/>
    <dgm:cxn modelId="{C2BDD77E-937D-4DBC-919F-048473B31F0F}" type="presOf" srcId="{80B69C63-09C8-4019-B4A6-2AE1043E5617}" destId="{FA7BE67E-6161-4DAC-BE9E-5F27F401BB6D}" srcOrd="0" destOrd="2" presId="urn:microsoft.com/office/officeart/2005/8/layout/chevron2"/>
    <dgm:cxn modelId="{DF8950CD-7170-44F3-8ED2-C4134C6A3D51}" srcId="{A599C653-25C6-4204-9B2A-53FD957E152E}" destId="{1B37158C-C389-4C64-BCE6-500E545ACCC3}" srcOrd="0" destOrd="0" parTransId="{8BAF2A66-460D-4D63-B998-6D2CFD37A464}" sibTransId="{7CE069E0-7903-45C7-96F2-BE8592160317}"/>
    <dgm:cxn modelId="{9AD8EAD2-3CE2-4C6A-992A-5BB814BBD206}" type="presOf" srcId="{30317C09-3D4A-4978-B62B-2D96FF0862A7}" destId="{FA7BE67E-6161-4DAC-BE9E-5F27F401BB6D}" srcOrd="0" destOrd="5" presId="urn:microsoft.com/office/officeart/2005/8/layout/chevron2"/>
    <dgm:cxn modelId="{9A8135F5-FF94-44BE-91E3-0F5F8BBEBDF2}" type="presOf" srcId="{A599C653-25C6-4204-9B2A-53FD957E152E}" destId="{B36A1EBE-0063-4C6E-915C-205EB9CA0576}" srcOrd="0" destOrd="0" presId="urn:microsoft.com/office/officeart/2005/8/layout/chevron2"/>
    <dgm:cxn modelId="{938305A0-44DA-432F-894B-4DC21FD98CE9}" type="presParOf" srcId="{B36A1EBE-0063-4C6E-915C-205EB9CA0576}" destId="{D331DD1B-8495-4501-8D91-7918F2C5C0E1}" srcOrd="0" destOrd="0" presId="urn:microsoft.com/office/officeart/2005/8/layout/chevron2"/>
    <dgm:cxn modelId="{8836F95D-2A05-4A73-8D1B-743F19E9EC13}" type="presParOf" srcId="{D331DD1B-8495-4501-8D91-7918F2C5C0E1}" destId="{191CEE18-3FC0-48E8-926E-DEAB57CB556E}" srcOrd="0" destOrd="0" presId="urn:microsoft.com/office/officeart/2005/8/layout/chevron2"/>
    <dgm:cxn modelId="{74A53B36-ACBC-489F-9433-A6755A035184}" type="presParOf" srcId="{D331DD1B-8495-4501-8D91-7918F2C5C0E1}" destId="{FA7BE67E-6161-4DAC-BE9E-5F27F401BB6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5CE841-2FF5-424A-A3F3-11107E31A4BA}" type="doc">
      <dgm:prSet loTypeId="urn:microsoft.com/office/officeart/2005/8/layout/hierarchy3" loCatId="hierarchy" qsTypeId="urn:microsoft.com/office/officeart/2005/8/quickstyle/simple3" qsCatId="simple" csTypeId="urn:microsoft.com/office/officeart/2005/8/colors/accent1_2" csCatId="accent1" phldr="1"/>
      <dgm:spPr/>
      <dgm:t>
        <a:bodyPr/>
        <a:lstStyle/>
        <a:p>
          <a:endParaRPr lang="en-IN"/>
        </a:p>
      </dgm:t>
    </dgm:pt>
    <dgm:pt modelId="{866BC77F-5899-40A3-94B0-8EF6AD013F60}">
      <dgm:prSet custT="1"/>
      <dgm:spPr/>
      <dgm:t>
        <a:bodyPr/>
        <a:lstStyle/>
        <a:p>
          <a:r>
            <a:rPr lang="en-US" sz="1800" b="1" i="0" dirty="0"/>
            <a:t>Examples of Privacy and Security</a:t>
          </a:r>
          <a:endParaRPr lang="en-IN" sz="1800" dirty="0"/>
        </a:p>
      </dgm:t>
    </dgm:pt>
    <dgm:pt modelId="{5C7753EB-F86E-4E48-9C18-217498E8876B}" type="parTrans" cxnId="{24E640FB-D8A4-48BE-B1CA-1014B55E9FE3}">
      <dgm:prSet/>
      <dgm:spPr/>
      <dgm:t>
        <a:bodyPr/>
        <a:lstStyle/>
        <a:p>
          <a:endParaRPr lang="en-IN" sz="1800"/>
        </a:p>
      </dgm:t>
    </dgm:pt>
    <dgm:pt modelId="{CEE809CA-B7A5-4D89-BF15-DC83FCD93D9B}" type="sibTrans" cxnId="{24E640FB-D8A4-48BE-B1CA-1014B55E9FE3}">
      <dgm:prSet/>
      <dgm:spPr/>
      <dgm:t>
        <a:bodyPr/>
        <a:lstStyle/>
        <a:p>
          <a:endParaRPr lang="en-IN" sz="1800"/>
        </a:p>
      </dgm:t>
    </dgm:pt>
    <dgm:pt modelId="{92FC0152-CE74-453A-A9A2-E76D299A49C4}">
      <dgm:prSet custT="1"/>
      <dgm:spPr/>
      <dgm:t>
        <a:bodyPr/>
        <a:lstStyle/>
        <a:p>
          <a:r>
            <a:rPr lang="en-IN" sz="1800" b="0" i="0" dirty="0"/>
            <a:t>Healthcare Data Protection</a:t>
          </a:r>
          <a:endParaRPr lang="en-IN" sz="1800" dirty="0"/>
        </a:p>
      </dgm:t>
    </dgm:pt>
    <dgm:pt modelId="{CC386480-7D53-43F2-B01A-1D490D155999}" type="parTrans" cxnId="{A1F8EB57-CC34-494B-91E2-D7745E3B9B67}">
      <dgm:prSet/>
      <dgm:spPr/>
      <dgm:t>
        <a:bodyPr/>
        <a:lstStyle/>
        <a:p>
          <a:endParaRPr lang="en-IN" sz="1800"/>
        </a:p>
      </dgm:t>
    </dgm:pt>
    <dgm:pt modelId="{2095DBDC-51AC-4219-A85E-242D41DF6D2B}" type="sibTrans" cxnId="{A1F8EB57-CC34-494B-91E2-D7745E3B9B67}">
      <dgm:prSet/>
      <dgm:spPr/>
      <dgm:t>
        <a:bodyPr/>
        <a:lstStyle/>
        <a:p>
          <a:endParaRPr lang="en-IN" sz="1800"/>
        </a:p>
      </dgm:t>
    </dgm:pt>
    <dgm:pt modelId="{C32DF9F5-A4F9-41D2-9972-7E7218C37AC7}">
      <dgm:prSet custT="1"/>
      <dgm:spPr/>
      <dgm:t>
        <a:bodyPr/>
        <a:lstStyle/>
        <a:p>
          <a:r>
            <a:rPr lang="en-IN" sz="1800" b="0" i="0"/>
            <a:t>Financial Transactions Security</a:t>
          </a:r>
          <a:endParaRPr lang="en-IN" sz="1800"/>
        </a:p>
      </dgm:t>
    </dgm:pt>
    <dgm:pt modelId="{C0AFAFDE-1041-48B2-A8FD-7234A214DADE}" type="parTrans" cxnId="{CD010EA0-4115-4ABB-80A2-B65ABEBCF904}">
      <dgm:prSet/>
      <dgm:spPr/>
      <dgm:t>
        <a:bodyPr/>
        <a:lstStyle/>
        <a:p>
          <a:endParaRPr lang="en-IN" sz="1800"/>
        </a:p>
      </dgm:t>
    </dgm:pt>
    <dgm:pt modelId="{073AAF74-D909-4795-8DC7-D348256B43CE}" type="sibTrans" cxnId="{CD010EA0-4115-4ABB-80A2-B65ABEBCF904}">
      <dgm:prSet/>
      <dgm:spPr/>
      <dgm:t>
        <a:bodyPr/>
        <a:lstStyle/>
        <a:p>
          <a:endParaRPr lang="en-IN" sz="1800"/>
        </a:p>
      </dgm:t>
    </dgm:pt>
    <dgm:pt modelId="{6DA10377-204A-426D-9F91-CF16A4FEBA6A}">
      <dgm:prSet custT="1"/>
      <dgm:spPr/>
      <dgm:t>
        <a:bodyPr/>
        <a:lstStyle/>
        <a:p>
          <a:r>
            <a:rPr lang="en-IN" sz="1800" b="0" i="0" dirty="0"/>
            <a:t>Smart Home Devices</a:t>
          </a:r>
          <a:endParaRPr lang="en-IN" sz="1800" dirty="0"/>
        </a:p>
      </dgm:t>
    </dgm:pt>
    <dgm:pt modelId="{280DDA24-0030-4D47-AD8C-4049B3D6AB71}" type="parTrans" cxnId="{92B4A20A-722B-47C1-86BA-E62B3CD93053}">
      <dgm:prSet/>
      <dgm:spPr/>
      <dgm:t>
        <a:bodyPr/>
        <a:lstStyle/>
        <a:p>
          <a:endParaRPr lang="en-IN" sz="1800"/>
        </a:p>
      </dgm:t>
    </dgm:pt>
    <dgm:pt modelId="{D520EFAF-5C33-4345-B73B-88D2A1F9F55B}" type="sibTrans" cxnId="{92B4A20A-722B-47C1-86BA-E62B3CD93053}">
      <dgm:prSet/>
      <dgm:spPr/>
      <dgm:t>
        <a:bodyPr/>
        <a:lstStyle/>
        <a:p>
          <a:endParaRPr lang="en-IN" sz="1800"/>
        </a:p>
      </dgm:t>
    </dgm:pt>
    <dgm:pt modelId="{826DA63A-B9BD-4F6D-ACBC-B0F8E836C13A}" type="pres">
      <dgm:prSet presAssocID="{6C5CE841-2FF5-424A-A3F3-11107E31A4BA}" presName="diagram" presStyleCnt="0">
        <dgm:presLayoutVars>
          <dgm:chPref val="1"/>
          <dgm:dir/>
          <dgm:animOne val="branch"/>
          <dgm:animLvl val="lvl"/>
          <dgm:resizeHandles/>
        </dgm:presLayoutVars>
      </dgm:prSet>
      <dgm:spPr/>
    </dgm:pt>
    <dgm:pt modelId="{CE44D92F-9B5D-441B-B283-C4D6BE325992}" type="pres">
      <dgm:prSet presAssocID="{866BC77F-5899-40A3-94B0-8EF6AD013F60}" presName="root" presStyleCnt="0"/>
      <dgm:spPr/>
    </dgm:pt>
    <dgm:pt modelId="{9FE4D291-2ACF-4B81-A049-72B2CB41475E}" type="pres">
      <dgm:prSet presAssocID="{866BC77F-5899-40A3-94B0-8EF6AD013F60}" presName="rootComposite" presStyleCnt="0"/>
      <dgm:spPr/>
    </dgm:pt>
    <dgm:pt modelId="{6EEB4DA3-3E8C-44E7-82CD-7D908A28E14F}" type="pres">
      <dgm:prSet presAssocID="{866BC77F-5899-40A3-94B0-8EF6AD013F60}" presName="rootText" presStyleLbl="node1" presStyleIdx="0" presStyleCnt="1" custScaleX="322956"/>
      <dgm:spPr/>
    </dgm:pt>
    <dgm:pt modelId="{11E16F7E-B66A-4BF6-98D4-9BB9066B0637}" type="pres">
      <dgm:prSet presAssocID="{866BC77F-5899-40A3-94B0-8EF6AD013F60}" presName="rootConnector" presStyleLbl="node1" presStyleIdx="0" presStyleCnt="1"/>
      <dgm:spPr/>
    </dgm:pt>
    <dgm:pt modelId="{B215D4BC-6BB7-44CE-AB9F-0C7DEBC87AE5}" type="pres">
      <dgm:prSet presAssocID="{866BC77F-5899-40A3-94B0-8EF6AD013F60}" presName="childShape" presStyleCnt="0"/>
      <dgm:spPr/>
    </dgm:pt>
    <dgm:pt modelId="{7EB69708-80DE-47A1-8BF5-8D9916077622}" type="pres">
      <dgm:prSet presAssocID="{CC386480-7D53-43F2-B01A-1D490D155999}" presName="Name13" presStyleLbl="parChTrans1D2" presStyleIdx="0" presStyleCnt="3" custSzX="295310"/>
      <dgm:spPr/>
    </dgm:pt>
    <dgm:pt modelId="{FB1A4D22-4E72-464E-9E5C-4B549B79ACB9}" type="pres">
      <dgm:prSet presAssocID="{92FC0152-CE74-453A-A9A2-E76D299A49C4}" presName="childText" presStyleLbl="bgAcc1" presStyleIdx="0" presStyleCnt="3" custScaleX="322956">
        <dgm:presLayoutVars>
          <dgm:bulletEnabled val="1"/>
        </dgm:presLayoutVars>
      </dgm:prSet>
      <dgm:spPr/>
    </dgm:pt>
    <dgm:pt modelId="{80DAA507-BE50-41B5-BAF7-5500A786E954}" type="pres">
      <dgm:prSet presAssocID="{C0AFAFDE-1041-48B2-A8FD-7234A214DADE}" presName="Name13" presStyleLbl="parChTrans1D2" presStyleIdx="1" presStyleCnt="3" custSzX="295310"/>
      <dgm:spPr/>
    </dgm:pt>
    <dgm:pt modelId="{B318F5D1-8F7B-483B-B91E-33D517587421}" type="pres">
      <dgm:prSet presAssocID="{C32DF9F5-A4F9-41D2-9972-7E7218C37AC7}" presName="childText" presStyleLbl="bgAcc1" presStyleIdx="1" presStyleCnt="3" custScaleX="322956">
        <dgm:presLayoutVars>
          <dgm:bulletEnabled val="1"/>
        </dgm:presLayoutVars>
      </dgm:prSet>
      <dgm:spPr/>
    </dgm:pt>
    <dgm:pt modelId="{751DA900-62EE-4F1D-B47B-117EAAA479F6}" type="pres">
      <dgm:prSet presAssocID="{280DDA24-0030-4D47-AD8C-4049B3D6AB71}" presName="Name13" presStyleLbl="parChTrans1D2" presStyleIdx="2" presStyleCnt="3" custSzX="295310"/>
      <dgm:spPr/>
    </dgm:pt>
    <dgm:pt modelId="{75ADE014-2FAA-4542-9BDB-30A7061D035F}" type="pres">
      <dgm:prSet presAssocID="{6DA10377-204A-426D-9F91-CF16A4FEBA6A}" presName="childText" presStyleLbl="bgAcc1" presStyleIdx="2" presStyleCnt="3" custScaleX="322956">
        <dgm:presLayoutVars>
          <dgm:bulletEnabled val="1"/>
        </dgm:presLayoutVars>
      </dgm:prSet>
      <dgm:spPr/>
    </dgm:pt>
  </dgm:ptLst>
  <dgm:cxnLst>
    <dgm:cxn modelId="{92B4A20A-722B-47C1-86BA-E62B3CD93053}" srcId="{866BC77F-5899-40A3-94B0-8EF6AD013F60}" destId="{6DA10377-204A-426D-9F91-CF16A4FEBA6A}" srcOrd="2" destOrd="0" parTransId="{280DDA24-0030-4D47-AD8C-4049B3D6AB71}" sibTransId="{D520EFAF-5C33-4345-B73B-88D2A1F9F55B}"/>
    <dgm:cxn modelId="{EC312F0D-D45E-4F4C-B9B3-0A5BE3666D2C}" type="presOf" srcId="{6DA10377-204A-426D-9F91-CF16A4FEBA6A}" destId="{75ADE014-2FAA-4542-9BDB-30A7061D035F}" srcOrd="0" destOrd="0" presId="urn:microsoft.com/office/officeart/2005/8/layout/hierarchy3"/>
    <dgm:cxn modelId="{A64D701E-0933-432E-B793-0BED25072164}" type="presOf" srcId="{280DDA24-0030-4D47-AD8C-4049B3D6AB71}" destId="{751DA900-62EE-4F1D-B47B-117EAAA479F6}" srcOrd="0" destOrd="0" presId="urn:microsoft.com/office/officeart/2005/8/layout/hierarchy3"/>
    <dgm:cxn modelId="{45830E2C-BB16-4D86-B477-04339C35A7FC}" type="presOf" srcId="{6C5CE841-2FF5-424A-A3F3-11107E31A4BA}" destId="{826DA63A-B9BD-4F6D-ACBC-B0F8E836C13A}" srcOrd="0" destOrd="0" presId="urn:microsoft.com/office/officeart/2005/8/layout/hierarchy3"/>
    <dgm:cxn modelId="{8642A049-FCE3-4C22-A3E3-7C444027620C}" type="presOf" srcId="{92FC0152-CE74-453A-A9A2-E76D299A49C4}" destId="{FB1A4D22-4E72-464E-9E5C-4B549B79ACB9}" srcOrd="0" destOrd="0" presId="urn:microsoft.com/office/officeart/2005/8/layout/hierarchy3"/>
    <dgm:cxn modelId="{1290346B-6501-40CB-B56F-B2FFD98AD745}" type="presOf" srcId="{C32DF9F5-A4F9-41D2-9972-7E7218C37AC7}" destId="{B318F5D1-8F7B-483B-B91E-33D517587421}" srcOrd="0" destOrd="0" presId="urn:microsoft.com/office/officeart/2005/8/layout/hierarchy3"/>
    <dgm:cxn modelId="{A1F8EB57-CC34-494B-91E2-D7745E3B9B67}" srcId="{866BC77F-5899-40A3-94B0-8EF6AD013F60}" destId="{92FC0152-CE74-453A-A9A2-E76D299A49C4}" srcOrd="0" destOrd="0" parTransId="{CC386480-7D53-43F2-B01A-1D490D155999}" sibTransId="{2095DBDC-51AC-4219-A85E-242D41DF6D2B}"/>
    <dgm:cxn modelId="{CD010EA0-4115-4ABB-80A2-B65ABEBCF904}" srcId="{866BC77F-5899-40A3-94B0-8EF6AD013F60}" destId="{C32DF9F5-A4F9-41D2-9972-7E7218C37AC7}" srcOrd="1" destOrd="0" parTransId="{C0AFAFDE-1041-48B2-A8FD-7234A214DADE}" sibTransId="{073AAF74-D909-4795-8DC7-D348256B43CE}"/>
    <dgm:cxn modelId="{F5F5EEB3-90AE-4662-86B5-0E4900F649E7}" type="presOf" srcId="{866BC77F-5899-40A3-94B0-8EF6AD013F60}" destId="{11E16F7E-B66A-4BF6-98D4-9BB9066B0637}" srcOrd="1" destOrd="0" presId="urn:microsoft.com/office/officeart/2005/8/layout/hierarchy3"/>
    <dgm:cxn modelId="{EDD46ACD-3ADF-4B03-9905-621EABE9D931}" type="presOf" srcId="{C0AFAFDE-1041-48B2-A8FD-7234A214DADE}" destId="{80DAA507-BE50-41B5-BAF7-5500A786E954}" srcOrd="0" destOrd="0" presId="urn:microsoft.com/office/officeart/2005/8/layout/hierarchy3"/>
    <dgm:cxn modelId="{1ADECFDF-9564-4645-9261-EC8FD116320F}" type="presOf" srcId="{866BC77F-5899-40A3-94B0-8EF6AD013F60}" destId="{6EEB4DA3-3E8C-44E7-82CD-7D908A28E14F}" srcOrd="0" destOrd="0" presId="urn:microsoft.com/office/officeart/2005/8/layout/hierarchy3"/>
    <dgm:cxn modelId="{A79FA0EC-2C17-48BF-8D29-EFD1401A7B36}" type="presOf" srcId="{CC386480-7D53-43F2-B01A-1D490D155999}" destId="{7EB69708-80DE-47A1-8BF5-8D9916077622}" srcOrd="0" destOrd="0" presId="urn:microsoft.com/office/officeart/2005/8/layout/hierarchy3"/>
    <dgm:cxn modelId="{24E640FB-D8A4-48BE-B1CA-1014B55E9FE3}" srcId="{6C5CE841-2FF5-424A-A3F3-11107E31A4BA}" destId="{866BC77F-5899-40A3-94B0-8EF6AD013F60}" srcOrd="0" destOrd="0" parTransId="{5C7753EB-F86E-4E48-9C18-217498E8876B}" sibTransId="{CEE809CA-B7A5-4D89-BF15-DC83FCD93D9B}"/>
    <dgm:cxn modelId="{563FC011-0628-498B-AADA-EDA7D18DF204}" type="presParOf" srcId="{826DA63A-B9BD-4F6D-ACBC-B0F8E836C13A}" destId="{CE44D92F-9B5D-441B-B283-C4D6BE325992}" srcOrd="0" destOrd="0" presId="urn:microsoft.com/office/officeart/2005/8/layout/hierarchy3"/>
    <dgm:cxn modelId="{CDC289ED-E933-4A03-8716-48EF72582D39}" type="presParOf" srcId="{CE44D92F-9B5D-441B-B283-C4D6BE325992}" destId="{9FE4D291-2ACF-4B81-A049-72B2CB41475E}" srcOrd="0" destOrd="0" presId="urn:microsoft.com/office/officeart/2005/8/layout/hierarchy3"/>
    <dgm:cxn modelId="{47643A25-54DD-4B50-9F9F-D6ACF1D2AE2B}" type="presParOf" srcId="{9FE4D291-2ACF-4B81-A049-72B2CB41475E}" destId="{6EEB4DA3-3E8C-44E7-82CD-7D908A28E14F}" srcOrd="0" destOrd="0" presId="urn:microsoft.com/office/officeart/2005/8/layout/hierarchy3"/>
    <dgm:cxn modelId="{36932303-32C3-4DA7-A8BA-46769C2268E9}" type="presParOf" srcId="{9FE4D291-2ACF-4B81-A049-72B2CB41475E}" destId="{11E16F7E-B66A-4BF6-98D4-9BB9066B0637}" srcOrd="1" destOrd="0" presId="urn:microsoft.com/office/officeart/2005/8/layout/hierarchy3"/>
    <dgm:cxn modelId="{29D1F7D4-DCA7-4FF6-A8D1-855B7FC9BD82}" type="presParOf" srcId="{CE44D92F-9B5D-441B-B283-C4D6BE325992}" destId="{B215D4BC-6BB7-44CE-AB9F-0C7DEBC87AE5}" srcOrd="1" destOrd="0" presId="urn:microsoft.com/office/officeart/2005/8/layout/hierarchy3"/>
    <dgm:cxn modelId="{9D2C04F9-2990-42A1-82C3-1A4BD1D737A0}" type="presParOf" srcId="{B215D4BC-6BB7-44CE-AB9F-0C7DEBC87AE5}" destId="{7EB69708-80DE-47A1-8BF5-8D9916077622}" srcOrd="0" destOrd="0" presId="urn:microsoft.com/office/officeart/2005/8/layout/hierarchy3"/>
    <dgm:cxn modelId="{0110F372-7681-4C75-B3F3-E86FF7326215}" type="presParOf" srcId="{B215D4BC-6BB7-44CE-AB9F-0C7DEBC87AE5}" destId="{FB1A4D22-4E72-464E-9E5C-4B549B79ACB9}" srcOrd="1" destOrd="0" presId="urn:microsoft.com/office/officeart/2005/8/layout/hierarchy3"/>
    <dgm:cxn modelId="{38B8B664-7E29-418D-963F-09599F7B0BC5}" type="presParOf" srcId="{B215D4BC-6BB7-44CE-AB9F-0C7DEBC87AE5}" destId="{80DAA507-BE50-41B5-BAF7-5500A786E954}" srcOrd="2" destOrd="0" presId="urn:microsoft.com/office/officeart/2005/8/layout/hierarchy3"/>
    <dgm:cxn modelId="{E7EED256-3BB8-40C4-AFDF-A50EA0E7C1B2}" type="presParOf" srcId="{B215D4BC-6BB7-44CE-AB9F-0C7DEBC87AE5}" destId="{B318F5D1-8F7B-483B-B91E-33D517587421}" srcOrd="3" destOrd="0" presId="urn:microsoft.com/office/officeart/2005/8/layout/hierarchy3"/>
    <dgm:cxn modelId="{04A601A8-7CFF-45B2-B2E4-8DA387B6B79C}" type="presParOf" srcId="{B215D4BC-6BB7-44CE-AB9F-0C7DEBC87AE5}" destId="{751DA900-62EE-4F1D-B47B-117EAAA479F6}" srcOrd="4" destOrd="0" presId="urn:microsoft.com/office/officeart/2005/8/layout/hierarchy3"/>
    <dgm:cxn modelId="{979DD91D-DF8A-4F49-9827-688B95708408}" type="presParOf" srcId="{B215D4BC-6BB7-44CE-AB9F-0C7DEBC87AE5}" destId="{75ADE014-2FAA-4542-9BDB-30A7061D035F}" srcOrd="5"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3D0262-3E0C-4E00-B865-4E2E032526AC}" type="doc">
      <dgm:prSet loTypeId="urn:microsoft.com/office/officeart/2009/3/layout/SubStepProcess" loCatId="process" qsTypeId="urn:microsoft.com/office/officeart/2005/8/quickstyle/simple1" qsCatId="simple" csTypeId="urn:microsoft.com/office/officeart/2005/8/colors/accent1_2" csCatId="accent1" phldr="1"/>
      <dgm:spPr/>
      <dgm:t>
        <a:bodyPr/>
        <a:lstStyle/>
        <a:p>
          <a:endParaRPr lang="en-IN"/>
        </a:p>
      </dgm:t>
    </dgm:pt>
    <dgm:pt modelId="{1C55C7AE-9B20-4560-84D5-4F024DF1DADA}">
      <dgm:prSet custT="1"/>
      <dgm:spPr/>
      <dgm:t>
        <a:bodyPr/>
        <a:lstStyle/>
        <a:p>
          <a:r>
            <a:rPr lang="en-US" sz="1800" b="1" i="0" dirty="0">
              <a:solidFill>
                <a:schemeClr val="tx1"/>
              </a:solidFill>
            </a:rPr>
            <a:t>Challenges of Maintaining Human Autonomy in AI</a:t>
          </a:r>
          <a:endParaRPr lang="en-IN" sz="1800" dirty="0">
            <a:solidFill>
              <a:schemeClr val="tx1"/>
            </a:solidFill>
          </a:endParaRPr>
        </a:p>
      </dgm:t>
    </dgm:pt>
    <dgm:pt modelId="{262BA482-C7C5-42E8-8A82-94CB01001F92}" type="parTrans" cxnId="{418B79D2-31A9-4392-80EF-B69065476211}">
      <dgm:prSet/>
      <dgm:spPr/>
      <dgm:t>
        <a:bodyPr/>
        <a:lstStyle/>
        <a:p>
          <a:endParaRPr lang="en-IN" sz="1800"/>
        </a:p>
      </dgm:t>
    </dgm:pt>
    <dgm:pt modelId="{CB7886A3-67BB-4C86-98F3-2790C11818C9}" type="sibTrans" cxnId="{418B79D2-31A9-4392-80EF-B69065476211}">
      <dgm:prSet/>
      <dgm:spPr/>
      <dgm:t>
        <a:bodyPr/>
        <a:lstStyle/>
        <a:p>
          <a:endParaRPr lang="en-IN" sz="1800"/>
        </a:p>
      </dgm:t>
    </dgm:pt>
    <dgm:pt modelId="{4C5E8076-89E4-461D-A981-4BF1B4C920F7}">
      <dgm:prSet custT="1"/>
      <dgm:spPr/>
      <dgm:t>
        <a:bodyPr/>
        <a:lstStyle/>
        <a:p>
          <a:r>
            <a:rPr lang="en-IN" sz="1800" b="0" i="0" dirty="0"/>
            <a:t>Autonomous Weapons</a:t>
          </a:r>
          <a:endParaRPr lang="en-IN" sz="1800" dirty="0"/>
        </a:p>
      </dgm:t>
    </dgm:pt>
    <dgm:pt modelId="{3256A2D2-6A7D-4BDD-B9A3-037A0139B662}" type="parTrans" cxnId="{5B7E023D-5CB6-4D38-814B-CA696B2DBD47}">
      <dgm:prSet/>
      <dgm:spPr/>
      <dgm:t>
        <a:bodyPr/>
        <a:lstStyle/>
        <a:p>
          <a:endParaRPr lang="en-IN" sz="1800"/>
        </a:p>
      </dgm:t>
    </dgm:pt>
    <dgm:pt modelId="{B50CB740-9BE3-41D9-8E84-45307BF6D2E0}" type="sibTrans" cxnId="{5B7E023D-5CB6-4D38-814B-CA696B2DBD47}">
      <dgm:prSet/>
      <dgm:spPr/>
      <dgm:t>
        <a:bodyPr/>
        <a:lstStyle/>
        <a:p>
          <a:endParaRPr lang="en-IN" sz="1800"/>
        </a:p>
      </dgm:t>
    </dgm:pt>
    <dgm:pt modelId="{6FBCE6C6-3796-4A6F-A5DA-2F34C7AC3333}">
      <dgm:prSet custT="1"/>
      <dgm:spPr/>
      <dgm:t>
        <a:bodyPr/>
        <a:lstStyle/>
        <a:p>
          <a:r>
            <a:rPr lang="en-IN" sz="1800" b="0" i="0"/>
            <a:t>Healthcare</a:t>
          </a:r>
          <a:endParaRPr lang="en-IN" sz="1800"/>
        </a:p>
      </dgm:t>
    </dgm:pt>
    <dgm:pt modelId="{EF8EC612-35FD-4657-B438-0BC64F1E92E3}" type="parTrans" cxnId="{CEAC19BE-E90B-4AFC-A77A-A709BB47258C}">
      <dgm:prSet/>
      <dgm:spPr/>
      <dgm:t>
        <a:bodyPr/>
        <a:lstStyle/>
        <a:p>
          <a:endParaRPr lang="en-IN" sz="1800"/>
        </a:p>
      </dgm:t>
    </dgm:pt>
    <dgm:pt modelId="{461D140B-B27F-44B4-BC2E-4431A3F076E6}" type="sibTrans" cxnId="{CEAC19BE-E90B-4AFC-A77A-A709BB47258C}">
      <dgm:prSet/>
      <dgm:spPr/>
      <dgm:t>
        <a:bodyPr/>
        <a:lstStyle/>
        <a:p>
          <a:endParaRPr lang="en-IN" sz="1800"/>
        </a:p>
      </dgm:t>
    </dgm:pt>
    <dgm:pt modelId="{6BE70FC7-A2CE-4B49-9365-FCB4B9EA3A92}">
      <dgm:prSet custT="1"/>
      <dgm:spPr/>
      <dgm:t>
        <a:bodyPr/>
        <a:lstStyle/>
        <a:p>
          <a:r>
            <a:rPr lang="en-IN" sz="1800" b="0" i="0"/>
            <a:t>Climate Change</a:t>
          </a:r>
          <a:endParaRPr lang="en-IN" sz="1800"/>
        </a:p>
      </dgm:t>
    </dgm:pt>
    <dgm:pt modelId="{1DB3B3EB-6504-44AB-B099-9249BFAC592A}" type="parTrans" cxnId="{31DC6592-29B3-4595-BF79-BA58AE5FEB0B}">
      <dgm:prSet/>
      <dgm:spPr/>
      <dgm:t>
        <a:bodyPr/>
        <a:lstStyle/>
        <a:p>
          <a:endParaRPr lang="en-IN" sz="1800"/>
        </a:p>
      </dgm:t>
    </dgm:pt>
    <dgm:pt modelId="{02A849E7-C7E7-4FF8-B15D-264E2577A4C2}" type="sibTrans" cxnId="{31DC6592-29B3-4595-BF79-BA58AE5FEB0B}">
      <dgm:prSet/>
      <dgm:spPr/>
      <dgm:t>
        <a:bodyPr/>
        <a:lstStyle/>
        <a:p>
          <a:endParaRPr lang="en-IN" sz="1800"/>
        </a:p>
      </dgm:t>
    </dgm:pt>
    <dgm:pt modelId="{43C2D940-31DD-41F8-BC6D-650BB04A3156}" type="pres">
      <dgm:prSet presAssocID="{763D0262-3E0C-4E00-B865-4E2E032526AC}" presName="Name0" presStyleCnt="0">
        <dgm:presLayoutVars>
          <dgm:chMax val="7"/>
          <dgm:dir/>
          <dgm:animOne val="branch"/>
        </dgm:presLayoutVars>
      </dgm:prSet>
      <dgm:spPr/>
    </dgm:pt>
    <dgm:pt modelId="{22CB0C2F-53A3-468C-BBB7-3D6F0E364BBF}" type="pres">
      <dgm:prSet presAssocID="{1C55C7AE-9B20-4560-84D5-4F024DF1DADA}" presName="parTx1" presStyleLbl="node1" presStyleIdx="0" presStyleCnt="1" custScaleX="494772" custScaleY="494772"/>
      <dgm:spPr/>
    </dgm:pt>
    <dgm:pt modelId="{FFBDEF94-E7B4-4250-8B5F-573073AD6711}" type="pres">
      <dgm:prSet presAssocID="{1C55C7AE-9B20-4560-84D5-4F024DF1DADA}" presName="spPre1" presStyleCnt="0"/>
      <dgm:spPr/>
    </dgm:pt>
    <dgm:pt modelId="{BE3E8F86-5B69-45B8-9D01-17DD6E01F041}" type="pres">
      <dgm:prSet presAssocID="{1C55C7AE-9B20-4560-84D5-4F024DF1DADA}" presName="chLin1" presStyleCnt="0"/>
      <dgm:spPr/>
    </dgm:pt>
    <dgm:pt modelId="{50A2995C-4254-415E-B4FC-681D70B9636C}" type="pres">
      <dgm:prSet presAssocID="{3256A2D2-6A7D-4BDD-B9A3-037A0139B662}" presName="Name11" presStyleLbl="parChTrans1D1" presStyleIdx="0" presStyleCnt="6"/>
      <dgm:spPr/>
    </dgm:pt>
    <dgm:pt modelId="{0779C2A6-B650-4352-9274-A2D040D669EE}" type="pres">
      <dgm:prSet presAssocID="{4C5E8076-89E4-461D-A981-4BF1B4C920F7}" presName="txAndLines1" presStyleCnt="0"/>
      <dgm:spPr/>
    </dgm:pt>
    <dgm:pt modelId="{F7DBFB22-FC08-400E-8E7D-5FBE929B4AA3}" type="pres">
      <dgm:prSet presAssocID="{4C5E8076-89E4-461D-A981-4BF1B4C920F7}" presName="anchor1" presStyleCnt="0"/>
      <dgm:spPr/>
    </dgm:pt>
    <dgm:pt modelId="{54475B23-292D-477E-8B0A-6C02993FB8C3}" type="pres">
      <dgm:prSet presAssocID="{4C5E8076-89E4-461D-A981-4BF1B4C920F7}" presName="backup1" presStyleCnt="0"/>
      <dgm:spPr/>
    </dgm:pt>
    <dgm:pt modelId="{9FCD619C-D5C1-493F-BD0D-BFF2C619727E}" type="pres">
      <dgm:prSet presAssocID="{4C5E8076-89E4-461D-A981-4BF1B4C920F7}" presName="preLine1" presStyleLbl="parChTrans1D1" presStyleIdx="1" presStyleCnt="6"/>
      <dgm:spPr/>
    </dgm:pt>
    <dgm:pt modelId="{CD084A56-2A72-49B8-B58E-B94164D1530B}" type="pres">
      <dgm:prSet presAssocID="{4C5E8076-89E4-461D-A981-4BF1B4C920F7}" presName="desTx1" presStyleLbl="revTx" presStyleIdx="0" presStyleCnt="0">
        <dgm:presLayoutVars>
          <dgm:bulletEnabled val="1"/>
        </dgm:presLayoutVars>
      </dgm:prSet>
      <dgm:spPr/>
    </dgm:pt>
    <dgm:pt modelId="{8D88C60F-F2D8-44F8-A985-50BF4373ECB6}" type="pres">
      <dgm:prSet presAssocID="{EF8EC612-35FD-4657-B438-0BC64F1E92E3}" presName="Name11" presStyleLbl="parChTrans1D1" presStyleIdx="2" presStyleCnt="6"/>
      <dgm:spPr/>
    </dgm:pt>
    <dgm:pt modelId="{AAECD446-80F2-482F-9C85-A8D91ABD9ACE}" type="pres">
      <dgm:prSet presAssocID="{6FBCE6C6-3796-4A6F-A5DA-2F34C7AC3333}" presName="txAndLines1" presStyleCnt="0"/>
      <dgm:spPr/>
    </dgm:pt>
    <dgm:pt modelId="{5229C986-AF52-4013-88F9-0FECE32F8BDB}" type="pres">
      <dgm:prSet presAssocID="{6FBCE6C6-3796-4A6F-A5DA-2F34C7AC3333}" presName="anchor1" presStyleCnt="0"/>
      <dgm:spPr/>
    </dgm:pt>
    <dgm:pt modelId="{ED4F1AC2-5D16-449D-AEFE-BCF78F03ECA8}" type="pres">
      <dgm:prSet presAssocID="{6FBCE6C6-3796-4A6F-A5DA-2F34C7AC3333}" presName="backup1" presStyleCnt="0"/>
      <dgm:spPr/>
    </dgm:pt>
    <dgm:pt modelId="{D03E9389-0B84-441B-8CE7-F6FFD2711694}" type="pres">
      <dgm:prSet presAssocID="{6FBCE6C6-3796-4A6F-A5DA-2F34C7AC3333}" presName="preLine1" presStyleLbl="parChTrans1D1" presStyleIdx="3" presStyleCnt="6"/>
      <dgm:spPr/>
    </dgm:pt>
    <dgm:pt modelId="{B790BCEC-205C-448A-AE3F-9CE9010F9580}" type="pres">
      <dgm:prSet presAssocID="{6FBCE6C6-3796-4A6F-A5DA-2F34C7AC3333}" presName="desTx1" presStyleLbl="revTx" presStyleIdx="0" presStyleCnt="0">
        <dgm:presLayoutVars>
          <dgm:bulletEnabled val="1"/>
        </dgm:presLayoutVars>
      </dgm:prSet>
      <dgm:spPr/>
    </dgm:pt>
    <dgm:pt modelId="{7519477C-E25E-4C67-BCD6-C3E144130C44}" type="pres">
      <dgm:prSet presAssocID="{1DB3B3EB-6504-44AB-B099-9249BFAC592A}" presName="Name11" presStyleLbl="parChTrans1D1" presStyleIdx="4" presStyleCnt="6"/>
      <dgm:spPr/>
    </dgm:pt>
    <dgm:pt modelId="{A5E756F1-F765-4BDB-A3E1-D5F7BBB67265}" type="pres">
      <dgm:prSet presAssocID="{6BE70FC7-A2CE-4B49-9365-FCB4B9EA3A92}" presName="txAndLines1" presStyleCnt="0"/>
      <dgm:spPr/>
    </dgm:pt>
    <dgm:pt modelId="{2DD132CF-E1B3-4687-A02C-FBB88E159DFE}" type="pres">
      <dgm:prSet presAssocID="{6BE70FC7-A2CE-4B49-9365-FCB4B9EA3A92}" presName="anchor1" presStyleCnt="0"/>
      <dgm:spPr/>
    </dgm:pt>
    <dgm:pt modelId="{FE961B2B-B70D-478B-9EAB-DC6ED714150F}" type="pres">
      <dgm:prSet presAssocID="{6BE70FC7-A2CE-4B49-9365-FCB4B9EA3A92}" presName="backup1" presStyleCnt="0"/>
      <dgm:spPr/>
    </dgm:pt>
    <dgm:pt modelId="{40CF3C39-4CC7-4CE2-B4AD-F4F3FD6A331A}" type="pres">
      <dgm:prSet presAssocID="{6BE70FC7-A2CE-4B49-9365-FCB4B9EA3A92}" presName="preLine1" presStyleLbl="parChTrans1D1" presStyleIdx="5" presStyleCnt="6"/>
      <dgm:spPr/>
    </dgm:pt>
    <dgm:pt modelId="{464E225B-9C12-47B9-808A-9A7D93E875E1}" type="pres">
      <dgm:prSet presAssocID="{6BE70FC7-A2CE-4B49-9365-FCB4B9EA3A92}" presName="desTx1" presStyleLbl="revTx" presStyleIdx="0" presStyleCnt="0">
        <dgm:presLayoutVars>
          <dgm:bulletEnabled val="1"/>
        </dgm:presLayoutVars>
      </dgm:prSet>
      <dgm:spPr/>
    </dgm:pt>
  </dgm:ptLst>
  <dgm:cxnLst>
    <dgm:cxn modelId="{9A3EBC3C-5B3B-4583-B771-AF3E9E97DB2E}" type="presOf" srcId="{763D0262-3E0C-4E00-B865-4E2E032526AC}" destId="{43C2D940-31DD-41F8-BC6D-650BB04A3156}" srcOrd="0" destOrd="0" presId="urn:microsoft.com/office/officeart/2009/3/layout/SubStepProcess"/>
    <dgm:cxn modelId="{5B7E023D-5CB6-4D38-814B-CA696B2DBD47}" srcId="{1C55C7AE-9B20-4560-84D5-4F024DF1DADA}" destId="{4C5E8076-89E4-461D-A981-4BF1B4C920F7}" srcOrd="0" destOrd="0" parTransId="{3256A2D2-6A7D-4BDD-B9A3-037A0139B662}" sibTransId="{B50CB740-9BE3-41D9-8E84-45307BF6D2E0}"/>
    <dgm:cxn modelId="{0366494D-BA59-4AAF-B5A1-A82F0C9E5AA0}" type="presOf" srcId="{6FBCE6C6-3796-4A6F-A5DA-2F34C7AC3333}" destId="{B790BCEC-205C-448A-AE3F-9CE9010F9580}" srcOrd="0" destOrd="0" presId="urn:microsoft.com/office/officeart/2009/3/layout/SubStepProcess"/>
    <dgm:cxn modelId="{4244A57A-415A-4E0F-A72D-92C90FC37507}" type="presOf" srcId="{6BE70FC7-A2CE-4B49-9365-FCB4B9EA3A92}" destId="{464E225B-9C12-47B9-808A-9A7D93E875E1}" srcOrd="0" destOrd="0" presId="urn:microsoft.com/office/officeart/2009/3/layout/SubStepProcess"/>
    <dgm:cxn modelId="{04D95580-11CE-4CDD-BE78-8FCD7E5A041D}" type="presOf" srcId="{1C55C7AE-9B20-4560-84D5-4F024DF1DADA}" destId="{22CB0C2F-53A3-468C-BBB7-3D6F0E364BBF}" srcOrd="0" destOrd="0" presId="urn:microsoft.com/office/officeart/2009/3/layout/SubStepProcess"/>
    <dgm:cxn modelId="{31DC6592-29B3-4595-BF79-BA58AE5FEB0B}" srcId="{1C55C7AE-9B20-4560-84D5-4F024DF1DADA}" destId="{6BE70FC7-A2CE-4B49-9365-FCB4B9EA3A92}" srcOrd="2" destOrd="0" parTransId="{1DB3B3EB-6504-44AB-B099-9249BFAC592A}" sibTransId="{02A849E7-C7E7-4FF8-B15D-264E2577A4C2}"/>
    <dgm:cxn modelId="{CEAC19BE-E90B-4AFC-A77A-A709BB47258C}" srcId="{1C55C7AE-9B20-4560-84D5-4F024DF1DADA}" destId="{6FBCE6C6-3796-4A6F-A5DA-2F34C7AC3333}" srcOrd="1" destOrd="0" parTransId="{EF8EC612-35FD-4657-B438-0BC64F1E92E3}" sibTransId="{461D140B-B27F-44B4-BC2E-4431A3F076E6}"/>
    <dgm:cxn modelId="{418B79D2-31A9-4392-80EF-B69065476211}" srcId="{763D0262-3E0C-4E00-B865-4E2E032526AC}" destId="{1C55C7AE-9B20-4560-84D5-4F024DF1DADA}" srcOrd="0" destOrd="0" parTransId="{262BA482-C7C5-42E8-8A82-94CB01001F92}" sibTransId="{CB7886A3-67BB-4C86-98F3-2790C11818C9}"/>
    <dgm:cxn modelId="{A2C324F7-B448-4CFC-AE96-A72DA653ABB2}" type="presOf" srcId="{4C5E8076-89E4-461D-A981-4BF1B4C920F7}" destId="{CD084A56-2A72-49B8-B58E-B94164D1530B}" srcOrd="0" destOrd="0" presId="urn:microsoft.com/office/officeart/2009/3/layout/SubStepProcess"/>
    <dgm:cxn modelId="{F82F7EF1-7E4D-4582-B3F5-E626A4D538A9}" type="presParOf" srcId="{43C2D940-31DD-41F8-BC6D-650BB04A3156}" destId="{22CB0C2F-53A3-468C-BBB7-3D6F0E364BBF}" srcOrd="0" destOrd="0" presId="urn:microsoft.com/office/officeart/2009/3/layout/SubStepProcess"/>
    <dgm:cxn modelId="{BEE46185-43E4-4A5B-99F3-7613B3DE2B21}" type="presParOf" srcId="{43C2D940-31DD-41F8-BC6D-650BB04A3156}" destId="{FFBDEF94-E7B4-4250-8B5F-573073AD6711}" srcOrd="1" destOrd="0" presId="urn:microsoft.com/office/officeart/2009/3/layout/SubStepProcess"/>
    <dgm:cxn modelId="{C420D461-8C76-4AF1-89F9-E3C37D2EA81E}" type="presParOf" srcId="{43C2D940-31DD-41F8-BC6D-650BB04A3156}" destId="{BE3E8F86-5B69-45B8-9D01-17DD6E01F041}" srcOrd="2" destOrd="0" presId="urn:microsoft.com/office/officeart/2009/3/layout/SubStepProcess"/>
    <dgm:cxn modelId="{BC0C993C-D392-4870-9675-CEF16572B1FF}" type="presParOf" srcId="{BE3E8F86-5B69-45B8-9D01-17DD6E01F041}" destId="{50A2995C-4254-415E-B4FC-681D70B9636C}" srcOrd="0" destOrd="0" presId="urn:microsoft.com/office/officeart/2009/3/layout/SubStepProcess"/>
    <dgm:cxn modelId="{073D7063-6A72-4C38-A072-EAF1E30495E9}" type="presParOf" srcId="{BE3E8F86-5B69-45B8-9D01-17DD6E01F041}" destId="{0779C2A6-B650-4352-9274-A2D040D669EE}" srcOrd="1" destOrd="0" presId="urn:microsoft.com/office/officeart/2009/3/layout/SubStepProcess"/>
    <dgm:cxn modelId="{79839BBF-A7FB-4695-B882-711645A2AB43}" type="presParOf" srcId="{0779C2A6-B650-4352-9274-A2D040D669EE}" destId="{F7DBFB22-FC08-400E-8E7D-5FBE929B4AA3}" srcOrd="0" destOrd="0" presId="urn:microsoft.com/office/officeart/2009/3/layout/SubStepProcess"/>
    <dgm:cxn modelId="{37F77C80-5714-4766-84CF-FE55BDE1A7F8}" type="presParOf" srcId="{0779C2A6-B650-4352-9274-A2D040D669EE}" destId="{54475B23-292D-477E-8B0A-6C02993FB8C3}" srcOrd="1" destOrd="0" presId="urn:microsoft.com/office/officeart/2009/3/layout/SubStepProcess"/>
    <dgm:cxn modelId="{4EF0D08E-6D80-4197-BA87-3065E267CD96}" type="presParOf" srcId="{0779C2A6-B650-4352-9274-A2D040D669EE}" destId="{9FCD619C-D5C1-493F-BD0D-BFF2C619727E}" srcOrd="2" destOrd="0" presId="urn:microsoft.com/office/officeart/2009/3/layout/SubStepProcess"/>
    <dgm:cxn modelId="{11E1EA71-701D-4E51-9953-22064F2A977C}" type="presParOf" srcId="{0779C2A6-B650-4352-9274-A2D040D669EE}" destId="{CD084A56-2A72-49B8-B58E-B94164D1530B}" srcOrd="3" destOrd="0" presId="urn:microsoft.com/office/officeart/2009/3/layout/SubStepProcess"/>
    <dgm:cxn modelId="{4DA8B6A6-DF67-4D6B-8C4A-228DE7ED673D}" type="presParOf" srcId="{BE3E8F86-5B69-45B8-9D01-17DD6E01F041}" destId="{8D88C60F-F2D8-44F8-A985-50BF4373ECB6}" srcOrd="2" destOrd="0" presId="urn:microsoft.com/office/officeart/2009/3/layout/SubStepProcess"/>
    <dgm:cxn modelId="{0F30EB82-2E9B-455D-9D8A-FA9CBB76523B}" type="presParOf" srcId="{BE3E8F86-5B69-45B8-9D01-17DD6E01F041}" destId="{AAECD446-80F2-482F-9C85-A8D91ABD9ACE}" srcOrd="3" destOrd="0" presId="urn:microsoft.com/office/officeart/2009/3/layout/SubStepProcess"/>
    <dgm:cxn modelId="{EB158A03-8CE3-4DB2-AF59-0A24597CB3CD}" type="presParOf" srcId="{AAECD446-80F2-482F-9C85-A8D91ABD9ACE}" destId="{5229C986-AF52-4013-88F9-0FECE32F8BDB}" srcOrd="0" destOrd="0" presId="urn:microsoft.com/office/officeart/2009/3/layout/SubStepProcess"/>
    <dgm:cxn modelId="{18AE976C-3787-4313-B21A-0A3965C6CC70}" type="presParOf" srcId="{AAECD446-80F2-482F-9C85-A8D91ABD9ACE}" destId="{ED4F1AC2-5D16-449D-AEFE-BCF78F03ECA8}" srcOrd="1" destOrd="0" presId="urn:microsoft.com/office/officeart/2009/3/layout/SubStepProcess"/>
    <dgm:cxn modelId="{ABE536BC-5101-4DA4-9B93-7F51D3D7BC27}" type="presParOf" srcId="{AAECD446-80F2-482F-9C85-A8D91ABD9ACE}" destId="{D03E9389-0B84-441B-8CE7-F6FFD2711694}" srcOrd="2" destOrd="0" presId="urn:microsoft.com/office/officeart/2009/3/layout/SubStepProcess"/>
    <dgm:cxn modelId="{EBC30321-34FD-4D4B-B23A-812D521DD447}" type="presParOf" srcId="{AAECD446-80F2-482F-9C85-A8D91ABD9ACE}" destId="{B790BCEC-205C-448A-AE3F-9CE9010F9580}" srcOrd="3" destOrd="0" presId="urn:microsoft.com/office/officeart/2009/3/layout/SubStepProcess"/>
    <dgm:cxn modelId="{5D34C3C4-96E7-4DEA-946C-2A819E26FDAF}" type="presParOf" srcId="{BE3E8F86-5B69-45B8-9D01-17DD6E01F041}" destId="{7519477C-E25E-4C67-BCD6-C3E144130C44}" srcOrd="4" destOrd="0" presId="urn:microsoft.com/office/officeart/2009/3/layout/SubStepProcess"/>
    <dgm:cxn modelId="{B13571A9-F899-4F2B-B3D8-7ED26D894915}" type="presParOf" srcId="{BE3E8F86-5B69-45B8-9D01-17DD6E01F041}" destId="{A5E756F1-F765-4BDB-A3E1-D5F7BBB67265}" srcOrd="5" destOrd="0" presId="urn:microsoft.com/office/officeart/2009/3/layout/SubStepProcess"/>
    <dgm:cxn modelId="{C1AD0899-5B1D-4FA2-AC70-9AE9D7B30F3A}" type="presParOf" srcId="{A5E756F1-F765-4BDB-A3E1-D5F7BBB67265}" destId="{2DD132CF-E1B3-4687-A02C-FBB88E159DFE}" srcOrd="0" destOrd="0" presId="urn:microsoft.com/office/officeart/2009/3/layout/SubStepProcess"/>
    <dgm:cxn modelId="{68038529-CC7F-4DB1-B66A-D29ECA7E290B}" type="presParOf" srcId="{A5E756F1-F765-4BDB-A3E1-D5F7BBB67265}" destId="{FE961B2B-B70D-478B-9EAB-DC6ED714150F}" srcOrd="1" destOrd="0" presId="urn:microsoft.com/office/officeart/2009/3/layout/SubStepProcess"/>
    <dgm:cxn modelId="{A544FD58-8CC8-4596-BE07-1BDED9302D4D}" type="presParOf" srcId="{A5E756F1-F765-4BDB-A3E1-D5F7BBB67265}" destId="{40CF3C39-4CC7-4CE2-B4AD-F4F3FD6A331A}" srcOrd="2" destOrd="0" presId="urn:microsoft.com/office/officeart/2009/3/layout/SubStepProcess"/>
    <dgm:cxn modelId="{6A85267C-E8E8-4EF2-8A9C-C401ED11F43A}" type="presParOf" srcId="{A5E756F1-F765-4BDB-A3E1-D5F7BBB67265}" destId="{464E225B-9C12-47B9-808A-9A7D93E875E1}" srcOrd="3" destOrd="0" presId="urn:microsoft.com/office/officeart/2009/3/layout/SubSte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823747-8536-474F-A919-5B2AA22F0F4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208C2B97-3CA4-4C52-92D7-4FA70268C3DA}">
      <dgm:prSet phldrT="[Text]" custT="1"/>
      <dgm:spPr/>
      <dgm:t>
        <a:bodyPr/>
        <a:lstStyle/>
        <a:p>
          <a:r>
            <a:rPr lang="en-IN" sz="2000" dirty="0"/>
            <a:t>Striking a Balance</a:t>
          </a:r>
        </a:p>
      </dgm:t>
    </dgm:pt>
    <dgm:pt modelId="{E13ED682-EA49-4D03-82C8-71B0BD250BF9}" type="parTrans" cxnId="{380EA030-4786-4B35-8A42-47C2A596D328}">
      <dgm:prSet/>
      <dgm:spPr/>
      <dgm:t>
        <a:bodyPr/>
        <a:lstStyle/>
        <a:p>
          <a:endParaRPr lang="en-IN"/>
        </a:p>
      </dgm:t>
    </dgm:pt>
    <dgm:pt modelId="{B83212C9-5684-4546-A9B8-2FDB27032105}" type="sibTrans" cxnId="{380EA030-4786-4B35-8A42-47C2A596D328}">
      <dgm:prSet/>
      <dgm:spPr/>
      <dgm:t>
        <a:bodyPr/>
        <a:lstStyle/>
        <a:p>
          <a:endParaRPr lang="en-IN"/>
        </a:p>
      </dgm:t>
    </dgm:pt>
    <dgm:pt modelId="{68D9F705-80BA-49F1-A1A3-CBCE82EDF5C3}">
      <dgm:prSet custT="1"/>
      <dgm:spPr/>
      <dgm:t>
        <a:bodyPr/>
        <a:lstStyle/>
        <a:p>
          <a:r>
            <a:rPr lang="en-US" sz="1800" dirty="0"/>
            <a:t>Ensure human oversight and control to prevent automation from overriding human judgment.</a:t>
          </a:r>
          <a:endParaRPr lang="en-IN" sz="1800" dirty="0"/>
        </a:p>
      </dgm:t>
    </dgm:pt>
    <dgm:pt modelId="{7B8230C2-8AEF-4DFD-AD1F-DE719288D135}" type="parTrans" cxnId="{ABB9D974-9544-459D-806A-4BA15D26D714}">
      <dgm:prSet/>
      <dgm:spPr/>
      <dgm:t>
        <a:bodyPr/>
        <a:lstStyle/>
        <a:p>
          <a:endParaRPr lang="en-IN"/>
        </a:p>
      </dgm:t>
    </dgm:pt>
    <dgm:pt modelId="{20E7EFD1-67D5-413D-A838-233BB0EE2089}" type="sibTrans" cxnId="{ABB9D974-9544-459D-806A-4BA15D26D714}">
      <dgm:prSet/>
      <dgm:spPr/>
      <dgm:t>
        <a:bodyPr/>
        <a:lstStyle/>
        <a:p>
          <a:endParaRPr lang="en-IN"/>
        </a:p>
      </dgm:t>
    </dgm:pt>
    <dgm:pt modelId="{3EB468E0-54CF-4ADE-8E38-6BBF3D045E9D}">
      <dgm:prSet custT="1"/>
      <dgm:spPr/>
      <dgm:t>
        <a:bodyPr/>
        <a:lstStyle/>
        <a:p>
          <a:r>
            <a:rPr lang="en-US" sz="1800" dirty="0"/>
            <a:t>Humans must retain the ability to intervene and correct AI decisions.</a:t>
          </a:r>
          <a:endParaRPr lang="en-IN" sz="1800" dirty="0"/>
        </a:p>
      </dgm:t>
    </dgm:pt>
    <dgm:pt modelId="{B1D63885-8F6C-4B68-8A9D-8229365F19AA}" type="parTrans" cxnId="{0CC85B03-4D01-4997-8095-67548362D64D}">
      <dgm:prSet/>
      <dgm:spPr/>
      <dgm:t>
        <a:bodyPr/>
        <a:lstStyle/>
        <a:p>
          <a:endParaRPr lang="en-IN"/>
        </a:p>
      </dgm:t>
    </dgm:pt>
    <dgm:pt modelId="{9E82E36B-E45B-4A41-B2A3-E3776AF30826}" type="sibTrans" cxnId="{0CC85B03-4D01-4997-8095-67548362D64D}">
      <dgm:prSet/>
      <dgm:spPr/>
      <dgm:t>
        <a:bodyPr/>
        <a:lstStyle/>
        <a:p>
          <a:endParaRPr lang="en-IN"/>
        </a:p>
      </dgm:t>
    </dgm:pt>
    <dgm:pt modelId="{5218F341-B1E3-44B7-BD6F-E16154058CA0}">
      <dgm:prSet custT="1"/>
      <dgm:spPr/>
      <dgm:t>
        <a:bodyPr/>
        <a:lstStyle/>
        <a:p>
          <a:r>
            <a:rPr lang="en-US" sz="1800" dirty="0"/>
            <a:t>This balance is essential for trust and safety in AI applications.</a:t>
          </a:r>
          <a:endParaRPr lang="en-IN" sz="1800" dirty="0"/>
        </a:p>
      </dgm:t>
    </dgm:pt>
    <dgm:pt modelId="{2C62FE50-1E54-4E2E-979E-024875070FDB}" type="parTrans" cxnId="{7B46C36F-8521-49A1-AD32-46B927D1B702}">
      <dgm:prSet/>
      <dgm:spPr/>
      <dgm:t>
        <a:bodyPr/>
        <a:lstStyle/>
        <a:p>
          <a:endParaRPr lang="en-IN"/>
        </a:p>
      </dgm:t>
    </dgm:pt>
    <dgm:pt modelId="{899FFCAD-0542-4956-A3F8-C7810D0049C6}" type="sibTrans" cxnId="{7B46C36F-8521-49A1-AD32-46B927D1B702}">
      <dgm:prSet/>
      <dgm:spPr/>
      <dgm:t>
        <a:bodyPr/>
        <a:lstStyle/>
        <a:p>
          <a:endParaRPr lang="en-IN"/>
        </a:p>
      </dgm:t>
    </dgm:pt>
    <dgm:pt modelId="{2237A1FB-DE44-4B3D-B4AC-17C286D73330}">
      <dgm:prSet custT="1"/>
      <dgm:spPr/>
      <dgm:t>
        <a:bodyPr/>
        <a:lstStyle/>
        <a:p>
          <a:r>
            <a:rPr lang="en-IN" sz="2000" dirty="0"/>
            <a:t>Example: </a:t>
          </a:r>
          <a:br>
            <a:rPr lang="en-IN" sz="2000" dirty="0"/>
          </a:br>
          <a:r>
            <a:rPr lang="en-IN" sz="2000" dirty="0"/>
            <a:t>AI in Healthcare</a:t>
          </a:r>
        </a:p>
      </dgm:t>
    </dgm:pt>
    <dgm:pt modelId="{93BD10B4-3C75-4C44-9148-C98842639150}" type="parTrans" cxnId="{D97D24CB-920A-43A8-9480-E3BFC0A76E6C}">
      <dgm:prSet/>
      <dgm:spPr/>
      <dgm:t>
        <a:bodyPr/>
        <a:lstStyle/>
        <a:p>
          <a:endParaRPr lang="en-IN"/>
        </a:p>
      </dgm:t>
    </dgm:pt>
    <dgm:pt modelId="{E25FD3D0-5CDA-4D42-9B77-F45C0CC5D437}" type="sibTrans" cxnId="{D97D24CB-920A-43A8-9480-E3BFC0A76E6C}">
      <dgm:prSet/>
      <dgm:spPr/>
      <dgm:t>
        <a:bodyPr/>
        <a:lstStyle/>
        <a:p>
          <a:endParaRPr lang="en-IN"/>
        </a:p>
      </dgm:t>
    </dgm:pt>
    <dgm:pt modelId="{62338086-B5EC-45FC-ABD8-78A07E5A22DA}">
      <dgm:prSet custT="1"/>
      <dgm:spPr/>
      <dgm:t>
        <a:bodyPr/>
        <a:lstStyle/>
        <a:p>
          <a:r>
            <a:rPr lang="en-US" sz="1800" dirty="0"/>
            <a:t>AI can support doctors by providing insights for diagnosing diseases.</a:t>
          </a:r>
          <a:endParaRPr lang="en-IN" sz="1800" dirty="0"/>
        </a:p>
      </dgm:t>
    </dgm:pt>
    <dgm:pt modelId="{66144BB2-C070-4E02-B6EA-91443E650458}" type="parTrans" cxnId="{783398FF-F4BA-437E-94ED-09F9FC2C53A1}">
      <dgm:prSet/>
      <dgm:spPr/>
      <dgm:t>
        <a:bodyPr/>
        <a:lstStyle/>
        <a:p>
          <a:endParaRPr lang="en-IN"/>
        </a:p>
      </dgm:t>
    </dgm:pt>
    <dgm:pt modelId="{9C6841F3-DA94-471F-AF79-E46C90C18562}" type="sibTrans" cxnId="{783398FF-F4BA-437E-94ED-09F9FC2C53A1}">
      <dgm:prSet/>
      <dgm:spPr/>
      <dgm:t>
        <a:bodyPr/>
        <a:lstStyle/>
        <a:p>
          <a:endParaRPr lang="en-IN"/>
        </a:p>
      </dgm:t>
    </dgm:pt>
    <dgm:pt modelId="{2E99619A-0B0C-4B4D-B125-F0FCD35A0E88}">
      <dgm:prSet custT="1"/>
      <dgm:spPr/>
      <dgm:t>
        <a:bodyPr/>
        <a:lstStyle/>
        <a:p>
          <a:r>
            <a:rPr lang="en-US" sz="1800" dirty="0"/>
            <a:t>However, final decisions should always be made by healthcare professionals.</a:t>
          </a:r>
          <a:endParaRPr lang="en-IN" sz="1800" dirty="0"/>
        </a:p>
      </dgm:t>
    </dgm:pt>
    <dgm:pt modelId="{A6A79654-57FE-461A-BE67-11942AF35356}" type="parTrans" cxnId="{FA8D0110-0FDB-4C10-A5CD-6798E9F16C49}">
      <dgm:prSet/>
      <dgm:spPr/>
      <dgm:t>
        <a:bodyPr/>
        <a:lstStyle/>
        <a:p>
          <a:endParaRPr lang="en-IN"/>
        </a:p>
      </dgm:t>
    </dgm:pt>
    <dgm:pt modelId="{3A1B5FAF-0B4C-4D47-A2E9-2B7A4B2E47B1}" type="sibTrans" cxnId="{FA8D0110-0FDB-4C10-A5CD-6798E9F16C49}">
      <dgm:prSet/>
      <dgm:spPr/>
      <dgm:t>
        <a:bodyPr/>
        <a:lstStyle/>
        <a:p>
          <a:endParaRPr lang="en-IN"/>
        </a:p>
      </dgm:t>
    </dgm:pt>
    <dgm:pt modelId="{575BBE6E-16AF-437A-86E4-E0903A9DB76A}">
      <dgm:prSet custT="1"/>
      <dgm:spPr/>
      <dgm:t>
        <a:bodyPr/>
        <a:lstStyle/>
        <a:p>
          <a:r>
            <a:rPr lang="en-US" sz="1800" dirty="0"/>
            <a:t>Human expertise, empathy, and ethical considerations are crucial in medical decisions.</a:t>
          </a:r>
          <a:endParaRPr lang="en-IN" sz="1800" dirty="0"/>
        </a:p>
      </dgm:t>
    </dgm:pt>
    <dgm:pt modelId="{70487510-4522-4BFE-AAA7-31850E88C309}" type="parTrans" cxnId="{0D60FFB6-01B1-4451-940A-B2B510E3F1B1}">
      <dgm:prSet/>
      <dgm:spPr/>
      <dgm:t>
        <a:bodyPr/>
        <a:lstStyle/>
        <a:p>
          <a:endParaRPr lang="en-IN"/>
        </a:p>
      </dgm:t>
    </dgm:pt>
    <dgm:pt modelId="{35EF6C79-1C64-48BB-90ED-794D57E0714A}" type="sibTrans" cxnId="{0D60FFB6-01B1-4451-940A-B2B510E3F1B1}">
      <dgm:prSet/>
      <dgm:spPr/>
      <dgm:t>
        <a:bodyPr/>
        <a:lstStyle/>
        <a:p>
          <a:endParaRPr lang="en-IN"/>
        </a:p>
      </dgm:t>
    </dgm:pt>
    <dgm:pt modelId="{E3D1D92E-06C7-4C1F-A0C9-08A202E4B616}" type="pres">
      <dgm:prSet presAssocID="{88823747-8536-474F-A919-5B2AA22F0F45}" presName="Name0" presStyleCnt="0">
        <dgm:presLayoutVars>
          <dgm:dir/>
          <dgm:animLvl val="lvl"/>
          <dgm:resizeHandles val="exact"/>
        </dgm:presLayoutVars>
      </dgm:prSet>
      <dgm:spPr/>
    </dgm:pt>
    <dgm:pt modelId="{F0410B67-676F-4642-ABBF-C44A2D717428}" type="pres">
      <dgm:prSet presAssocID="{208C2B97-3CA4-4C52-92D7-4FA70268C3DA}" presName="linNode" presStyleCnt="0"/>
      <dgm:spPr/>
    </dgm:pt>
    <dgm:pt modelId="{3839E5FD-CA74-4B96-B3B1-38B8AA617C11}" type="pres">
      <dgm:prSet presAssocID="{208C2B97-3CA4-4C52-92D7-4FA70268C3DA}" presName="parentText" presStyleLbl="node1" presStyleIdx="0" presStyleCnt="2" custScaleX="75977">
        <dgm:presLayoutVars>
          <dgm:chMax val="1"/>
          <dgm:bulletEnabled val="1"/>
        </dgm:presLayoutVars>
      </dgm:prSet>
      <dgm:spPr/>
    </dgm:pt>
    <dgm:pt modelId="{2F248539-A014-41ED-9578-7549DEDBE9D0}" type="pres">
      <dgm:prSet presAssocID="{208C2B97-3CA4-4C52-92D7-4FA70268C3DA}" presName="descendantText" presStyleLbl="alignAccFollowNode1" presStyleIdx="0" presStyleCnt="2">
        <dgm:presLayoutVars>
          <dgm:bulletEnabled val="1"/>
        </dgm:presLayoutVars>
      </dgm:prSet>
      <dgm:spPr/>
    </dgm:pt>
    <dgm:pt modelId="{C0AE0935-1CFA-4ACA-B5BB-D36DD84385AA}" type="pres">
      <dgm:prSet presAssocID="{B83212C9-5684-4546-A9B8-2FDB27032105}" presName="sp" presStyleCnt="0"/>
      <dgm:spPr/>
    </dgm:pt>
    <dgm:pt modelId="{76BC247B-4743-4AD7-9163-50CF51A4C27C}" type="pres">
      <dgm:prSet presAssocID="{2237A1FB-DE44-4B3D-B4AC-17C286D73330}" presName="linNode" presStyleCnt="0"/>
      <dgm:spPr/>
    </dgm:pt>
    <dgm:pt modelId="{7026F9A9-6EE0-4923-9DB2-24EB84C78406}" type="pres">
      <dgm:prSet presAssocID="{2237A1FB-DE44-4B3D-B4AC-17C286D73330}" presName="parentText" presStyleLbl="node1" presStyleIdx="1" presStyleCnt="2" custScaleX="75977">
        <dgm:presLayoutVars>
          <dgm:chMax val="1"/>
          <dgm:bulletEnabled val="1"/>
        </dgm:presLayoutVars>
      </dgm:prSet>
      <dgm:spPr/>
    </dgm:pt>
    <dgm:pt modelId="{C0D052A3-8A8C-4D50-B5AB-6A9792E3B326}" type="pres">
      <dgm:prSet presAssocID="{2237A1FB-DE44-4B3D-B4AC-17C286D73330}" presName="descendantText" presStyleLbl="alignAccFollowNode1" presStyleIdx="1" presStyleCnt="2">
        <dgm:presLayoutVars>
          <dgm:bulletEnabled val="1"/>
        </dgm:presLayoutVars>
      </dgm:prSet>
      <dgm:spPr/>
    </dgm:pt>
  </dgm:ptLst>
  <dgm:cxnLst>
    <dgm:cxn modelId="{0CC85B03-4D01-4997-8095-67548362D64D}" srcId="{208C2B97-3CA4-4C52-92D7-4FA70268C3DA}" destId="{3EB468E0-54CF-4ADE-8E38-6BBF3D045E9D}" srcOrd="1" destOrd="0" parTransId="{B1D63885-8F6C-4B68-8A9D-8229365F19AA}" sibTransId="{9E82E36B-E45B-4A41-B2A3-E3776AF30826}"/>
    <dgm:cxn modelId="{9F2CB307-A8FC-40AC-9B97-D8095C798262}" type="presOf" srcId="{2E99619A-0B0C-4B4D-B125-F0FCD35A0E88}" destId="{C0D052A3-8A8C-4D50-B5AB-6A9792E3B326}" srcOrd="0" destOrd="1" presId="urn:microsoft.com/office/officeart/2005/8/layout/vList5"/>
    <dgm:cxn modelId="{FA8D0110-0FDB-4C10-A5CD-6798E9F16C49}" srcId="{2237A1FB-DE44-4B3D-B4AC-17C286D73330}" destId="{2E99619A-0B0C-4B4D-B125-F0FCD35A0E88}" srcOrd="1" destOrd="0" parTransId="{A6A79654-57FE-461A-BE67-11942AF35356}" sibTransId="{3A1B5FAF-0B4C-4D47-A2E9-2B7A4B2E47B1}"/>
    <dgm:cxn modelId="{380EA030-4786-4B35-8A42-47C2A596D328}" srcId="{88823747-8536-474F-A919-5B2AA22F0F45}" destId="{208C2B97-3CA4-4C52-92D7-4FA70268C3DA}" srcOrd="0" destOrd="0" parTransId="{E13ED682-EA49-4D03-82C8-71B0BD250BF9}" sibTransId="{B83212C9-5684-4546-A9B8-2FDB27032105}"/>
    <dgm:cxn modelId="{EF9CF937-21E9-4615-8709-07D36CA4270A}" type="presOf" srcId="{575BBE6E-16AF-437A-86E4-E0903A9DB76A}" destId="{C0D052A3-8A8C-4D50-B5AB-6A9792E3B326}" srcOrd="0" destOrd="2" presId="urn:microsoft.com/office/officeart/2005/8/layout/vList5"/>
    <dgm:cxn modelId="{7B46C36F-8521-49A1-AD32-46B927D1B702}" srcId="{208C2B97-3CA4-4C52-92D7-4FA70268C3DA}" destId="{5218F341-B1E3-44B7-BD6F-E16154058CA0}" srcOrd="2" destOrd="0" parTransId="{2C62FE50-1E54-4E2E-979E-024875070FDB}" sibTransId="{899FFCAD-0542-4956-A3F8-C7810D0049C6}"/>
    <dgm:cxn modelId="{64614E50-1281-44C8-9465-7B490E3A407B}" type="presOf" srcId="{2237A1FB-DE44-4B3D-B4AC-17C286D73330}" destId="{7026F9A9-6EE0-4923-9DB2-24EB84C78406}" srcOrd="0" destOrd="0" presId="urn:microsoft.com/office/officeart/2005/8/layout/vList5"/>
    <dgm:cxn modelId="{ABB9D974-9544-459D-806A-4BA15D26D714}" srcId="{208C2B97-3CA4-4C52-92D7-4FA70268C3DA}" destId="{68D9F705-80BA-49F1-A1A3-CBCE82EDF5C3}" srcOrd="0" destOrd="0" parTransId="{7B8230C2-8AEF-4DFD-AD1F-DE719288D135}" sibTransId="{20E7EFD1-67D5-413D-A838-233BB0EE2089}"/>
    <dgm:cxn modelId="{A3D21490-A783-4603-8C13-BBA045F71165}" type="presOf" srcId="{3EB468E0-54CF-4ADE-8E38-6BBF3D045E9D}" destId="{2F248539-A014-41ED-9578-7549DEDBE9D0}" srcOrd="0" destOrd="1" presId="urn:microsoft.com/office/officeart/2005/8/layout/vList5"/>
    <dgm:cxn modelId="{8ABF299D-814F-456A-A674-3921592EF8E0}" type="presOf" srcId="{88823747-8536-474F-A919-5B2AA22F0F45}" destId="{E3D1D92E-06C7-4C1F-A0C9-08A202E4B616}" srcOrd="0" destOrd="0" presId="urn:microsoft.com/office/officeart/2005/8/layout/vList5"/>
    <dgm:cxn modelId="{E6E11EA1-4072-45B3-85E3-0AA7F45BB1CA}" type="presOf" srcId="{68D9F705-80BA-49F1-A1A3-CBCE82EDF5C3}" destId="{2F248539-A014-41ED-9578-7549DEDBE9D0}" srcOrd="0" destOrd="0" presId="urn:microsoft.com/office/officeart/2005/8/layout/vList5"/>
    <dgm:cxn modelId="{806A1DA3-6710-42AB-B4EB-F2F9ED1DFE05}" type="presOf" srcId="{5218F341-B1E3-44B7-BD6F-E16154058CA0}" destId="{2F248539-A014-41ED-9578-7549DEDBE9D0}" srcOrd="0" destOrd="2" presId="urn:microsoft.com/office/officeart/2005/8/layout/vList5"/>
    <dgm:cxn modelId="{0D60FFB6-01B1-4451-940A-B2B510E3F1B1}" srcId="{2237A1FB-DE44-4B3D-B4AC-17C286D73330}" destId="{575BBE6E-16AF-437A-86E4-E0903A9DB76A}" srcOrd="2" destOrd="0" parTransId="{70487510-4522-4BFE-AAA7-31850E88C309}" sibTransId="{35EF6C79-1C64-48BB-90ED-794D57E0714A}"/>
    <dgm:cxn modelId="{D97D24CB-920A-43A8-9480-E3BFC0A76E6C}" srcId="{88823747-8536-474F-A919-5B2AA22F0F45}" destId="{2237A1FB-DE44-4B3D-B4AC-17C286D73330}" srcOrd="1" destOrd="0" parTransId="{93BD10B4-3C75-4C44-9148-C98842639150}" sibTransId="{E25FD3D0-5CDA-4D42-9B77-F45C0CC5D437}"/>
    <dgm:cxn modelId="{87653DDC-9699-483F-978D-0AD99E665EE0}" type="presOf" srcId="{208C2B97-3CA4-4C52-92D7-4FA70268C3DA}" destId="{3839E5FD-CA74-4B96-B3B1-38B8AA617C11}" srcOrd="0" destOrd="0" presId="urn:microsoft.com/office/officeart/2005/8/layout/vList5"/>
    <dgm:cxn modelId="{4FD505EF-A0CF-40F4-BA28-D21F8FE6EA47}" type="presOf" srcId="{62338086-B5EC-45FC-ABD8-78A07E5A22DA}" destId="{C0D052A3-8A8C-4D50-B5AB-6A9792E3B326}" srcOrd="0" destOrd="0" presId="urn:microsoft.com/office/officeart/2005/8/layout/vList5"/>
    <dgm:cxn modelId="{783398FF-F4BA-437E-94ED-09F9FC2C53A1}" srcId="{2237A1FB-DE44-4B3D-B4AC-17C286D73330}" destId="{62338086-B5EC-45FC-ABD8-78A07E5A22DA}" srcOrd="0" destOrd="0" parTransId="{66144BB2-C070-4E02-B6EA-91443E650458}" sibTransId="{9C6841F3-DA94-471F-AF79-E46C90C18562}"/>
    <dgm:cxn modelId="{EAEF6B9D-AAAD-4421-8DCD-1C64DA340173}" type="presParOf" srcId="{E3D1D92E-06C7-4C1F-A0C9-08A202E4B616}" destId="{F0410B67-676F-4642-ABBF-C44A2D717428}" srcOrd="0" destOrd="0" presId="urn:microsoft.com/office/officeart/2005/8/layout/vList5"/>
    <dgm:cxn modelId="{7E2E0207-F185-4A9D-9FC4-7A0354FD6892}" type="presParOf" srcId="{F0410B67-676F-4642-ABBF-C44A2D717428}" destId="{3839E5FD-CA74-4B96-B3B1-38B8AA617C11}" srcOrd="0" destOrd="0" presId="urn:microsoft.com/office/officeart/2005/8/layout/vList5"/>
    <dgm:cxn modelId="{0D6D318A-E057-465E-B7DB-700A9725C2B0}" type="presParOf" srcId="{F0410B67-676F-4642-ABBF-C44A2D717428}" destId="{2F248539-A014-41ED-9578-7549DEDBE9D0}" srcOrd="1" destOrd="0" presId="urn:microsoft.com/office/officeart/2005/8/layout/vList5"/>
    <dgm:cxn modelId="{A2BD92D5-3160-49C9-BE40-F1C16C36B84E}" type="presParOf" srcId="{E3D1D92E-06C7-4C1F-A0C9-08A202E4B616}" destId="{C0AE0935-1CFA-4ACA-B5BB-D36DD84385AA}" srcOrd="1" destOrd="0" presId="urn:microsoft.com/office/officeart/2005/8/layout/vList5"/>
    <dgm:cxn modelId="{789C9422-A138-491C-B336-9C2B09E75A46}" type="presParOf" srcId="{E3D1D92E-06C7-4C1F-A0C9-08A202E4B616}" destId="{76BC247B-4743-4AD7-9163-50CF51A4C27C}" srcOrd="2" destOrd="0" presId="urn:microsoft.com/office/officeart/2005/8/layout/vList5"/>
    <dgm:cxn modelId="{3D80178F-34A5-4E57-AEE2-EE1592737DEA}" type="presParOf" srcId="{76BC247B-4743-4AD7-9163-50CF51A4C27C}" destId="{7026F9A9-6EE0-4923-9DB2-24EB84C78406}" srcOrd="0" destOrd="0" presId="urn:microsoft.com/office/officeart/2005/8/layout/vList5"/>
    <dgm:cxn modelId="{CC326C10-006B-403B-963B-B87B315B3D93}" type="presParOf" srcId="{76BC247B-4743-4AD7-9163-50CF51A4C27C}" destId="{C0D052A3-8A8C-4D50-B5AB-6A9792E3B32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4531A3-AA3E-4479-80AC-228AA8B44177}" type="doc">
      <dgm:prSet loTypeId="urn:microsoft.com/office/officeart/2009/3/layout/IncreasingArrowsProcess" loCatId="process" qsTypeId="urn:microsoft.com/office/officeart/2005/8/quickstyle/simple3" qsCatId="simple" csTypeId="urn:microsoft.com/office/officeart/2005/8/colors/accent1_2" csCatId="accent1" phldr="1"/>
      <dgm:spPr/>
      <dgm:t>
        <a:bodyPr/>
        <a:lstStyle/>
        <a:p>
          <a:endParaRPr lang="en-IN"/>
        </a:p>
      </dgm:t>
    </dgm:pt>
    <dgm:pt modelId="{3632BAC5-A150-4272-920B-6469A1460E93}">
      <dgm:prSet custT="1"/>
      <dgm:spPr/>
      <dgm:t>
        <a:bodyPr/>
        <a:lstStyle/>
        <a:p>
          <a:r>
            <a:rPr lang="en-US" sz="1800" b="1" i="0" dirty="0"/>
            <a:t>The Importance of Risk Mitigation</a:t>
          </a:r>
          <a:endParaRPr lang="en-IN" sz="1800" dirty="0"/>
        </a:p>
      </dgm:t>
    </dgm:pt>
    <dgm:pt modelId="{09CEF2B8-160B-4C84-B333-4A405E84C97F}" type="parTrans" cxnId="{135A19AA-8CA3-43DC-96D7-BC9179663150}">
      <dgm:prSet/>
      <dgm:spPr/>
      <dgm:t>
        <a:bodyPr/>
        <a:lstStyle/>
        <a:p>
          <a:endParaRPr lang="en-IN"/>
        </a:p>
      </dgm:t>
    </dgm:pt>
    <dgm:pt modelId="{EFC79B0D-4AF6-491C-A081-836BF754EF51}" type="sibTrans" cxnId="{135A19AA-8CA3-43DC-96D7-BC9179663150}">
      <dgm:prSet/>
      <dgm:spPr/>
      <dgm:t>
        <a:bodyPr/>
        <a:lstStyle/>
        <a:p>
          <a:endParaRPr lang="en-IN"/>
        </a:p>
      </dgm:t>
    </dgm:pt>
    <dgm:pt modelId="{BE932023-D497-41E0-B470-CCE890CB838B}">
      <dgm:prSet custT="1"/>
      <dgm:spPr/>
      <dgm:t>
        <a:bodyPr/>
        <a:lstStyle/>
        <a:p>
          <a:r>
            <a:rPr lang="en-US" sz="1600" b="0" i="0" dirty="0"/>
            <a:t>AI systems can have significant impacts, especially in sensitive domains.</a:t>
          </a:r>
        </a:p>
        <a:p>
          <a:endParaRPr lang="en-IN" sz="1600" dirty="0"/>
        </a:p>
      </dgm:t>
    </dgm:pt>
    <dgm:pt modelId="{11CFCF01-C460-4C4C-AA0D-8F2262DFB9CD}" type="parTrans" cxnId="{F085BA01-4CF5-4040-B087-15283C1A8CDC}">
      <dgm:prSet/>
      <dgm:spPr/>
      <dgm:t>
        <a:bodyPr/>
        <a:lstStyle/>
        <a:p>
          <a:endParaRPr lang="en-IN"/>
        </a:p>
      </dgm:t>
    </dgm:pt>
    <dgm:pt modelId="{876E9B6C-1439-4B17-BD12-3EC16E1EA3DA}" type="sibTrans" cxnId="{F085BA01-4CF5-4040-B087-15283C1A8CDC}">
      <dgm:prSet/>
      <dgm:spPr/>
      <dgm:t>
        <a:bodyPr/>
        <a:lstStyle/>
        <a:p>
          <a:endParaRPr lang="en-IN"/>
        </a:p>
      </dgm:t>
    </dgm:pt>
    <dgm:pt modelId="{DDC3B687-345C-4A22-9164-C9CC1984E30D}">
      <dgm:prSet custT="1"/>
      <dgm:spPr/>
      <dgm:t>
        <a:bodyPr/>
        <a:lstStyle/>
        <a:p>
          <a:r>
            <a:rPr lang="en-US" sz="1600" b="0" i="0" dirty="0"/>
            <a:t>Rigorous testing is required to identify and mitigate risks.</a:t>
          </a:r>
        </a:p>
        <a:p>
          <a:endParaRPr lang="en-IN" sz="1600" dirty="0"/>
        </a:p>
      </dgm:t>
    </dgm:pt>
    <dgm:pt modelId="{6802882A-AF31-4FCA-ADA4-279CCE00D9A4}" type="parTrans" cxnId="{645F240B-4069-45D7-B104-5F537D1938B0}">
      <dgm:prSet/>
      <dgm:spPr/>
      <dgm:t>
        <a:bodyPr/>
        <a:lstStyle/>
        <a:p>
          <a:endParaRPr lang="en-IN"/>
        </a:p>
      </dgm:t>
    </dgm:pt>
    <dgm:pt modelId="{AEC9A012-1E48-4AF7-80EF-1D887F5C4B9E}" type="sibTrans" cxnId="{645F240B-4069-45D7-B104-5F537D1938B0}">
      <dgm:prSet/>
      <dgm:spPr/>
      <dgm:t>
        <a:bodyPr/>
        <a:lstStyle/>
        <a:p>
          <a:endParaRPr lang="en-IN"/>
        </a:p>
      </dgm:t>
    </dgm:pt>
    <dgm:pt modelId="{BCB1A646-0E9C-4741-901E-49C310A2F302}">
      <dgm:prSet custT="1"/>
      <dgm:spPr/>
      <dgm:t>
        <a:bodyPr/>
        <a:lstStyle/>
        <a:p>
          <a:r>
            <a:rPr lang="en-US" sz="1600" b="0" i="0" dirty="0"/>
            <a:t>High-risk areas include criminal justice and autonomous vehicles.</a:t>
          </a:r>
          <a:endParaRPr lang="en-IN" sz="1600" dirty="0"/>
        </a:p>
      </dgm:t>
    </dgm:pt>
    <dgm:pt modelId="{9A44B818-A742-4667-A86B-1AAD91DDE88B}" type="parTrans" cxnId="{1729CF83-C112-4C26-B61D-B7721F2D5125}">
      <dgm:prSet/>
      <dgm:spPr/>
      <dgm:t>
        <a:bodyPr/>
        <a:lstStyle/>
        <a:p>
          <a:endParaRPr lang="en-IN"/>
        </a:p>
      </dgm:t>
    </dgm:pt>
    <dgm:pt modelId="{A0B0EE38-249F-4BB4-8FB2-B245F9AEA758}" type="sibTrans" cxnId="{1729CF83-C112-4C26-B61D-B7721F2D5125}">
      <dgm:prSet/>
      <dgm:spPr/>
      <dgm:t>
        <a:bodyPr/>
        <a:lstStyle/>
        <a:p>
          <a:endParaRPr lang="en-IN"/>
        </a:p>
      </dgm:t>
    </dgm:pt>
    <dgm:pt modelId="{BF957998-2DB6-4FC7-8D63-591A6E469F3C}" type="pres">
      <dgm:prSet presAssocID="{9C4531A3-AA3E-4479-80AC-228AA8B44177}" presName="Name0" presStyleCnt="0">
        <dgm:presLayoutVars>
          <dgm:chMax val="5"/>
          <dgm:chPref val="5"/>
          <dgm:dir/>
          <dgm:animLvl val="lvl"/>
        </dgm:presLayoutVars>
      </dgm:prSet>
      <dgm:spPr/>
    </dgm:pt>
    <dgm:pt modelId="{5E278C79-5AC3-4C70-B1D0-29CAB2149446}" type="pres">
      <dgm:prSet presAssocID="{3632BAC5-A150-4272-920B-6469A1460E93}" presName="parentText1" presStyleLbl="node1" presStyleIdx="0" presStyleCnt="1" custLinFactNeighborX="-5502" custLinFactNeighborY="-28096">
        <dgm:presLayoutVars>
          <dgm:chMax/>
          <dgm:chPref val="3"/>
          <dgm:bulletEnabled val="1"/>
        </dgm:presLayoutVars>
      </dgm:prSet>
      <dgm:spPr/>
    </dgm:pt>
    <dgm:pt modelId="{53626954-E9C1-44EE-AEF2-A095D55C9E97}" type="pres">
      <dgm:prSet presAssocID="{3632BAC5-A150-4272-920B-6469A1460E93}" presName="childText1" presStyleLbl="solidAlignAcc1" presStyleIdx="0" presStyleCnt="1" custScaleX="97449" custScaleY="96881" custLinFactNeighborX="-2198" custLinFactNeighborY="-15249">
        <dgm:presLayoutVars>
          <dgm:chMax val="0"/>
          <dgm:chPref val="0"/>
          <dgm:bulletEnabled val="1"/>
        </dgm:presLayoutVars>
      </dgm:prSet>
      <dgm:spPr/>
    </dgm:pt>
  </dgm:ptLst>
  <dgm:cxnLst>
    <dgm:cxn modelId="{F085BA01-4CF5-4040-B087-15283C1A8CDC}" srcId="{3632BAC5-A150-4272-920B-6469A1460E93}" destId="{BE932023-D497-41E0-B470-CCE890CB838B}" srcOrd="0" destOrd="0" parTransId="{11CFCF01-C460-4C4C-AA0D-8F2262DFB9CD}" sibTransId="{876E9B6C-1439-4B17-BD12-3EC16E1EA3DA}"/>
    <dgm:cxn modelId="{645F240B-4069-45D7-B104-5F537D1938B0}" srcId="{3632BAC5-A150-4272-920B-6469A1460E93}" destId="{DDC3B687-345C-4A22-9164-C9CC1984E30D}" srcOrd="1" destOrd="0" parTransId="{6802882A-AF31-4FCA-ADA4-279CCE00D9A4}" sibTransId="{AEC9A012-1E48-4AF7-80EF-1D887F5C4B9E}"/>
    <dgm:cxn modelId="{D8C4BF36-3CA5-42EB-BAD6-2F20574824FA}" type="presOf" srcId="{9C4531A3-AA3E-4479-80AC-228AA8B44177}" destId="{BF957998-2DB6-4FC7-8D63-591A6E469F3C}" srcOrd="0" destOrd="0" presId="urn:microsoft.com/office/officeart/2009/3/layout/IncreasingArrowsProcess"/>
    <dgm:cxn modelId="{26338C66-E58A-4197-80CF-11EED73740FA}" type="presOf" srcId="{BCB1A646-0E9C-4741-901E-49C310A2F302}" destId="{53626954-E9C1-44EE-AEF2-A095D55C9E97}" srcOrd="0" destOrd="2" presId="urn:microsoft.com/office/officeart/2009/3/layout/IncreasingArrowsProcess"/>
    <dgm:cxn modelId="{3E17AA4F-E99B-4CB6-AC26-1927B0FE8327}" type="presOf" srcId="{DDC3B687-345C-4A22-9164-C9CC1984E30D}" destId="{53626954-E9C1-44EE-AEF2-A095D55C9E97}" srcOrd="0" destOrd="1" presId="urn:microsoft.com/office/officeart/2009/3/layout/IncreasingArrowsProcess"/>
    <dgm:cxn modelId="{1729CF83-C112-4C26-B61D-B7721F2D5125}" srcId="{3632BAC5-A150-4272-920B-6469A1460E93}" destId="{BCB1A646-0E9C-4741-901E-49C310A2F302}" srcOrd="2" destOrd="0" parTransId="{9A44B818-A742-4667-A86B-1AAD91DDE88B}" sibTransId="{A0B0EE38-249F-4BB4-8FB2-B245F9AEA758}"/>
    <dgm:cxn modelId="{135A19AA-8CA3-43DC-96D7-BC9179663150}" srcId="{9C4531A3-AA3E-4479-80AC-228AA8B44177}" destId="{3632BAC5-A150-4272-920B-6469A1460E93}" srcOrd="0" destOrd="0" parTransId="{09CEF2B8-160B-4C84-B333-4A405E84C97F}" sibTransId="{EFC79B0D-4AF6-491C-A081-836BF754EF51}"/>
    <dgm:cxn modelId="{463987B0-048A-4695-82A3-0B2EE28218A3}" type="presOf" srcId="{3632BAC5-A150-4272-920B-6469A1460E93}" destId="{5E278C79-5AC3-4C70-B1D0-29CAB2149446}" srcOrd="0" destOrd="0" presId="urn:microsoft.com/office/officeart/2009/3/layout/IncreasingArrowsProcess"/>
    <dgm:cxn modelId="{1E4495E2-CC48-4ED0-8B51-CA9345BE2914}" type="presOf" srcId="{BE932023-D497-41E0-B470-CCE890CB838B}" destId="{53626954-E9C1-44EE-AEF2-A095D55C9E97}" srcOrd="0" destOrd="0" presId="urn:microsoft.com/office/officeart/2009/3/layout/IncreasingArrowsProcess"/>
    <dgm:cxn modelId="{AE932C16-AC5B-461C-B46D-86E4A614362C}" type="presParOf" srcId="{BF957998-2DB6-4FC7-8D63-591A6E469F3C}" destId="{5E278C79-5AC3-4C70-B1D0-29CAB2149446}" srcOrd="0" destOrd="0" presId="urn:microsoft.com/office/officeart/2009/3/layout/IncreasingArrowsProcess"/>
    <dgm:cxn modelId="{0FDC989A-5912-479E-8738-B347679CCF23}" type="presParOf" srcId="{BF957998-2DB6-4FC7-8D63-591A6E469F3C}" destId="{53626954-E9C1-44EE-AEF2-A095D55C9E97}" srcOrd="1" destOrd="0" presId="urn:microsoft.com/office/officeart/2009/3/layout/IncreasingArrowsProcess"/>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73957D3-D8B5-459C-BAA2-5A56C734F6B0}" type="doc">
      <dgm:prSet loTypeId="urn:microsoft.com/office/officeart/2009/3/layout/IncreasingArrowsProcess" loCatId="process" qsTypeId="urn:microsoft.com/office/officeart/2005/8/quickstyle/simple3" qsCatId="simple" csTypeId="urn:microsoft.com/office/officeart/2005/8/colors/accent1_2" csCatId="accent1" phldr="1"/>
      <dgm:spPr/>
      <dgm:t>
        <a:bodyPr/>
        <a:lstStyle/>
        <a:p>
          <a:endParaRPr lang="en-IN"/>
        </a:p>
      </dgm:t>
    </dgm:pt>
    <dgm:pt modelId="{32A791F5-CCEC-4FD3-AAB8-E7A2128F228D}">
      <dgm:prSet/>
      <dgm:spPr/>
      <dgm:t>
        <a:bodyPr/>
        <a:lstStyle/>
        <a:p>
          <a:r>
            <a:rPr lang="en-US" b="1" i="0" dirty="0"/>
            <a:t>Example: Facial Recognition Systems</a:t>
          </a:r>
          <a:endParaRPr lang="en-IN" dirty="0"/>
        </a:p>
      </dgm:t>
    </dgm:pt>
    <dgm:pt modelId="{379BD556-40BC-4764-AD7B-C0277F8C788B}" type="parTrans" cxnId="{F5829DB2-00B0-408E-8A90-06080D5BDE99}">
      <dgm:prSet/>
      <dgm:spPr/>
      <dgm:t>
        <a:bodyPr/>
        <a:lstStyle/>
        <a:p>
          <a:endParaRPr lang="en-IN"/>
        </a:p>
      </dgm:t>
    </dgm:pt>
    <dgm:pt modelId="{84C876E1-7DBA-4F2A-8A4E-2FAF9C97C26E}" type="sibTrans" cxnId="{F5829DB2-00B0-408E-8A90-06080D5BDE99}">
      <dgm:prSet/>
      <dgm:spPr/>
      <dgm:t>
        <a:bodyPr/>
        <a:lstStyle/>
        <a:p>
          <a:endParaRPr lang="en-IN"/>
        </a:p>
      </dgm:t>
    </dgm:pt>
    <dgm:pt modelId="{99FCC095-46D1-453E-BE04-2E37BEDAD97B}">
      <dgm:prSet custT="1"/>
      <dgm:spPr/>
      <dgm:t>
        <a:bodyPr/>
        <a:lstStyle/>
        <a:p>
          <a:pPr>
            <a:buFont typeface="Arial" panose="020B0604020202020204" pitchFamily="34" charset="0"/>
            <a:buChar char="•"/>
          </a:pPr>
          <a:r>
            <a:rPr lang="en-US" sz="1400" b="0" i="0" dirty="0"/>
            <a:t>AI-based facial recognition has been inaccurate, especially for people of color.</a:t>
          </a:r>
        </a:p>
        <a:p>
          <a:pPr>
            <a:buFont typeface="Arial" panose="020B0604020202020204" pitchFamily="34" charset="0"/>
            <a:buChar char="•"/>
          </a:pPr>
          <a:endParaRPr lang="en-IN" sz="1400" dirty="0"/>
        </a:p>
      </dgm:t>
    </dgm:pt>
    <dgm:pt modelId="{68C92B5A-0A91-46B0-B322-EB869D118232}" type="parTrans" cxnId="{2CB2C57F-8A06-4D09-A0D0-DDC9F075271B}">
      <dgm:prSet/>
      <dgm:spPr/>
      <dgm:t>
        <a:bodyPr/>
        <a:lstStyle/>
        <a:p>
          <a:endParaRPr lang="en-IN"/>
        </a:p>
      </dgm:t>
    </dgm:pt>
    <dgm:pt modelId="{CF69080F-A134-4556-8A6D-65C52FCFB750}" type="sibTrans" cxnId="{2CB2C57F-8A06-4D09-A0D0-DDC9F075271B}">
      <dgm:prSet/>
      <dgm:spPr/>
      <dgm:t>
        <a:bodyPr/>
        <a:lstStyle/>
        <a:p>
          <a:endParaRPr lang="en-IN"/>
        </a:p>
      </dgm:t>
    </dgm:pt>
    <dgm:pt modelId="{A4927BAB-7D96-426B-9DE3-68C31281C60C}">
      <dgm:prSet custT="1"/>
      <dgm:spPr/>
      <dgm:t>
        <a:bodyPr/>
        <a:lstStyle/>
        <a:p>
          <a:pPr>
            <a:buFont typeface="Arial" panose="020B0604020202020204" pitchFamily="34" charset="0"/>
            <a:buChar char="•"/>
          </a:pPr>
          <a:r>
            <a:rPr lang="en-US" sz="1400" b="0" i="0" dirty="0"/>
            <a:t>This has led to issues like wrongful arrests and misidentifications.</a:t>
          </a:r>
        </a:p>
        <a:p>
          <a:pPr>
            <a:buFont typeface="Arial" panose="020B0604020202020204" pitchFamily="34" charset="0"/>
            <a:buChar char="•"/>
          </a:pPr>
          <a:endParaRPr lang="en-IN" sz="1400" dirty="0"/>
        </a:p>
      </dgm:t>
    </dgm:pt>
    <dgm:pt modelId="{F67150A0-AD77-47D1-BC37-F8EB5CDE35BD}" type="parTrans" cxnId="{E985617A-6EC8-43FB-92FD-CBBD00CAE2B0}">
      <dgm:prSet/>
      <dgm:spPr/>
      <dgm:t>
        <a:bodyPr/>
        <a:lstStyle/>
        <a:p>
          <a:endParaRPr lang="en-IN"/>
        </a:p>
      </dgm:t>
    </dgm:pt>
    <dgm:pt modelId="{082FF758-7025-4744-A998-5ECF9749C86D}" type="sibTrans" cxnId="{E985617A-6EC8-43FB-92FD-CBBD00CAE2B0}">
      <dgm:prSet/>
      <dgm:spPr/>
      <dgm:t>
        <a:bodyPr/>
        <a:lstStyle/>
        <a:p>
          <a:endParaRPr lang="en-IN"/>
        </a:p>
      </dgm:t>
    </dgm:pt>
    <dgm:pt modelId="{0A9C2F5F-1533-4A79-97B0-A4E224394AC7}">
      <dgm:prSet custT="1"/>
      <dgm:spPr/>
      <dgm:t>
        <a:bodyPr/>
        <a:lstStyle/>
        <a:p>
          <a:pPr>
            <a:buFont typeface="Arial" panose="020B0604020202020204" pitchFamily="34" charset="0"/>
            <a:buChar char="•"/>
          </a:pPr>
          <a:r>
            <a:rPr lang="en-US" sz="1400" b="0" i="0" dirty="0"/>
            <a:t>These systems should be tested thoroughly to ensure accuracy and fairness.</a:t>
          </a:r>
        </a:p>
        <a:p>
          <a:pPr>
            <a:buFont typeface="Arial" panose="020B0604020202020204" pitchFamily="34" charset="0"/>
            <a:buChar char="•"/>
          </a:pPr>
          <a:endParaRPr lang="en-IN" sz="1400" dirty="0"/>
        </a:p>
      </dgm:t>
    </dgm:pt>
    <dgm:pt modelId="{9F1CCD43-5486-4918-8431-426961736B8C}" type="parTrans" cxnId="{3352364D-BA05-45F2-AABD-48400923875B}">
      <dgm:prSet/>
      <dgm:spPr/>
      <dgm:t>
        <a:bodyPr/>
        <a:lstStyle/>
        <a:p>
          <a:endParaRPr lang="en-IN"/>
        </a:p>
      </dgm:t>
    </dgm:pt>
    <dgm:pt modelId="{88D71526-5B32-4ED7-AD22-1081663827B0}" type="sibTrans" cxnId="{3352364D-BA05-45F2-AABD-48400923875B}">
      <dgm:prSet/>
      <dgm:spPr/>
      <dgm:t>
        <a:bodyPr/>
        <a:lstStyle/>
        <a:p>
          <a:endParaRPr lang="en-IN"/>
        </a:p>
      </dgm:t>
    </dgm:pt>
    <dgm:pt modelId="{66C9CDED-CC61-42E9-9670-F94EF4DDFD34}">
      <dgm:prSet custT="1"/>
      <dgm:spPr/>
      <dgm:t>
        <a:bodyPr/>
        <a:lstStyle/>
        <a:p>
          <a:pPr>
            <a:buFont typeface="Arial" panose="020B0604020202020204" pitchFamily="34" charset="0"/>
            <a:buChar char="•"/>
          </a:pPr>
          <a:r>
            <a:rPr lang="en-US" sz="1400" b="0" i="0" dirty="0"/>
            <a:t>If accuracy standards are not met, the systems should not be deployed.</a:t>
          </a:r>
          <a:endParaRPr lang="en-IN" sz="1400" dirty="0"/>
        </a:p>
      </dgm:t>
    </dgm:pt>
    <dgm:pt modelId="{076A7555-4A15-4D36-AC93-A359942D9418}" type="parTrans" cxnId="{0211837F-92A6-486B-A4BD-A814E5A69285}">
      <dgm:prSet/>
      <dgm:spPr/>
      <dgm:t>
        <a:bodyPr/>
        <a:lstStyle/>
        <a:p>
          <a:endParaRPr lang="en-IN"/>
        </a:p>
      </dgm:t>
    </dgm:pt>
    <dgm:pt modelId="{CC32328F-78CE-4CAE-A329-6B161CAC8921}" type="sibTrans" cxnId="{0211837F-92A6-486B-A4BD-A814E5A69285}">
      <dgm:prSet/>
      <dgm:spPr/>
      <dgm:t>
        <a:bodyPr/>
        <a:lstStyle/>
        <a:p>
          <a:endParaRPr lang="en-IN"/>
        </a:p>
      </dgm:t>
    </dgm:pt>
    <dgm:pt modelId="{3B5101BD-82C4-46CB-A51F-30ED1D5A3D12}" type="pres">
      <dgm:prSet presAssocID="{C73957D3-D8B5-459C-BAA2-5A56C734F6B0}" presName="Name0" presStyleCnt="0">
        <dgm:presLayoutVars>
          <dgm:chMax val="5"/>
          <dgm:chPref val="5"/>
          <dgm:dir/>
          <dgm:animLvl val="lvl"/>
        </dgm:presLayoutVars>
      </dgm:prSet>
      <dgm:spPr/>
    </dgm:pt>
    <dgm:pt modelId="{49C48C58-AEF5-4949-B592-3DC1E3F960D6}" type="pres">
      <dgm:prSet presAssocID="{32A791F5-CCEC-4FD3-AAB8-E7A2128F228D}" presName="parentText1" presStyleLbl="node1" presStyleIdx="0" presStyleCnt="1">
        <dgm:presLayoutVars>
          <dgm:chMax/>
          <dgm:chPref val="3"/>
          <dgm:bulletEnabled val="1"/>
        </dgm:presLayoutVars>
      </dgm:prSet>
      <dgm:spPr/>
    </dgm:pt>
    <dgm:pt modelId="{459E3995-5C22-41A4-BF33-7B7D0AE3A256}" type="pres">
      <dgm:prSet presAssocID="{32A791F5-CCEC-4FD3-AAB8-E7A2128F228D}" presName="childText1" presStyleLbl="solidAlignAcc1" presStyleIdx="0" presStyleCnt="1" custLinFactNeighborY="-5174">
        <dgm:presLayoutVars>
          <dgm:chMax val="0"/>
          <dgm:chPref val="0"/>
          <dgm:bulletEnabled val="1"/>
        </dgm:presLayoutVars>
      </dgm:prSet>
      <dgm:spPr/>
    </dgm:pt>
  </dgm:ptLst>
  <dgm:cxnLst>
    <dgm:cxn modelId="{459D9C31-49A6-428C-866E-2F41C6DC7932}" type="presOf" srcId="{32A791F5-CCEC-4FD3-AAB8-E7A2128F228D}" destId="{49C48C58-AEF5-4949-B592-3DC1E3F960D6}" srcOrd="0" destOrd="0" presId="urn:microsoft.com/office/officeart/2009/3/layout/IncreasingArrowsProcess"/>
    <dgm:cxn modelId="{3352364D-BA05-45F2-AABD-48400923875B}" srcId="{32A791F5-CCEC-4FD3-AAB8-E7A2128F228D}" destId="{0A9C2F5F-1533-4A79-97B0-A4E224394AC7}" srcOrd="2" destOrd="0" parTransId="{9F1CCD43-5486-4918-8431-426961736B8C}" sibTransId="{88D71526-5B32-4ED7-AD22-1081663827B0}"/>
    <dgm:cxn modelId="{E985617A-6EC8-43FB-92FD-CBBD00CAE2B0}" srcId="{32A791F5-CCEC-4FD3-AAB8-E7A2128F228D}" destId="{A4927BAB-7D96-426B-9DE3-68C31281C60C}" srcOrd="1" destOrd="0" parTransId="{F67150A0-AD77-47D1-BC37-F8EB5CDE35BD}" sibTransId="{082FF758-7025-4744-A998-5ECF9749C86D}"/>
    <dgm:cxn modelId="{0211837F-92A6-486B-A4BD-A814E5A69285}" srcId="{32A791F5-CCEC-4FD3-AAB8-E7A2128F228D}" destId="{66C9CDED-CC61-42E9-9670-F94EF4DDFD34}" srcOrd="3" destOrd="0" parTransId="{076A7555-4A15-4D36-AC93-A359942D9418}" sibTransId="{CC32328F-78CE-4CAE-A329-6B161CAC8921}"/>
    <dgm:cxn modelId="{2CB2C57F-8A06-4D09-A0D0-DDC9F075271B}" srcId="{32A791F5-CCEC-4FD3-AAB8-E7A2128F228D}" destId="{99FCC095-46D1-453E-BE04-2E37BEDAD97B}" srcOrd="0" destOrd="0" parTransId="{68C92B5A-0A91-46B0-B322-EB869D118232}" sibTransId="{CF69080F-A134-4556-8A6D-65C52FCFB750}"/>
    <dgm:cxn modelId="{CD19F081-60C6-4A3B-AD8F-B18F44F6BDE4}" type="presOf" srcId="{99FCC095-46D1-453E-BE04-2E37BEDAD97B}" destId="{459E3995-5C22-41A4-BF33-7B7D0AE3A256}" srcOrd="0" destOrd="0" presId="urn:microsoft.com/office/officeart/2009/3/layout/IncreasingArrowsProcess"/>
    <dgm:cxn modelId="{43A2C598-E42C-4DBF-96AF-065B4083F57E}" type="presOf" srcId="{A4927BAB-7D96-426B-9DE3-68C31281C60C}" destId="{459E3995-5C22-41A4-BF33-7B7D0AE3A256}" srcOrd="0" destOrd="1" presId="urn:microsoft.com/office/officeart/2009/3/layout/IncreasingArrowsProcess"/>
    <dgm:cxn modelId="{C240DF9D-33B2-4FEB-BE34-0FFE5138B507}" type="presOf" srcId="{0A9C2F5F-1533-4A79-97B0-A4E224394AC7}" destId="{459E3995-5C22-41A4-BF33-7B7D0AE3A256}" srcOrd="0" destOrd="2" presId="urn:microsoft.com/office/officeart/2009/3/layout/IncreasingArrowsProcess"/>
    <dgm:cxn modelId="{F5829DB2-00B0-408E-8A90-06080D5BDE99}" srcId="{C73957D3-D8B5-459C-BAA2-5A56C734F6B0}" destId="{32A791F5-CCEC-4FD3-AAB8-E7A2128F228D}" srcOrd="0" destOrd="0" parTransId="{379BD556-40BC-4764-AD7B-C0277F8C788B}" sibTransId="{84C876E1-7DBA-4F2A-8A4E-2FAF9C97C26E}"/>
    <dgm:cxn modelId="{E97871B8-2A69-4E8B-A9C1-B0B03A9B1C37}" type="presOf" srcId="{C73957D3-D8B5-459C-BAA2-5A56C734F6B0}" destId="{3B5101BD-82C4-46CB-A51F-30ED1D5A3D12}" srcOrd="0" destOrd="0" presId="urn:microsoft.com/office/officeart/2009/3/layout/IncreasingArrowsProcess"/>
    <dgm:cxn modelId="{FDD620BC-F21C-4657-A125-D1DBB83956DE}" type="presOf" srcId="{66C9CDED-CC61-42E9-9670-F94EF4DDFD34}" destId="{459E3995-5C22-41A4-BF33-7B7D0AE3A256}" srcOrd="0" destOrd="3" presId="urn:microsoft.com/office/officeart/2009/3/layout/IncreasingArrowsProcess"/>
    <dgm:cxn modelId="{6EDA8A64-E7F8-4E6E-8215-89E99E4CA232}" type="presParOf" srcId="{3B5101BD-82C4-46CB-A51F-30ED1D5A3D12}" destId="{49C48C58-AEF5-4949-B592-3DC1E3F960D6}" srcOrd="0" destOrd="0" presId="urn:microsoft.com/office/officeart/2009/3/layout/IncreasingArrowsProcess"/>
    <dgm:cxn modelId="{C167D84B-BA01-4FE5-AD6A-86C8C9704955}" type="presParOf" srcId="{3B5101BD-82C4-46CB-A51F-30ED1D5A3D12}" destId="{459E3995-5C22-41A4-BF33-7B7D0AE3A256}" srcOrd="1" destOrd="0" presId="urn:microsoft.com/office/officeart/2009/3/layout/IncreasingArrows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7FD93B-4F02-43AA-89C5-C312D7A107D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IN"/>
        </a:p>
      </dgm:t>
    </dgm:pt>
    <dgm:pt modelId="{988250E1-7F64-4028-94DF-E180B8FE31EB}">
      <dgm:prSet custT="1"/>
      <dgm:spPr/>
      <dgm:t>
        <a:bodyPr/>
        <a:lstStyle/>
        <a:p>
          <a:r>
            <a:rPr lang="en-US" sz="1600" b="1" i="0" dirty="0">
              <a:solidFill>
                <a:schemeClr val="tx1"/>
              </a:solidFill>
            </a:rPr>
            <a:t>Ensuring Fairness in AI</a:t>
          </a:r>
          <a:endParaRPr lang="en-IN" sz="1600" dirty="0">
            <a:solidFill>
              <a:schemeClr val="tx1"/>
            </a:solidFill>
          </a:endParaRPr>
        </a:p>
      </dgm:t>
    </dgm:pt>
    <dgm:pt modelId="{49C264BD-B768-4841-8253-FDD9354F5249}" type="parTrans" cxnId="{93CA1128-0165-43BC-A3D4-278E2391EE75}">
      <dgm:prSet/>
      <dgm:spPr/>
      <dgm:t>
        <a:bodyPr/>
        <a:lstStyle/>
        <a:p>
          <a:endParaRPr lang="en-IN" sz="1600">
            <a:solidFill>
              <a:schemeClr val="tx1"/>
            </a:solidFill>
          </a:endParaRPr>
        </a:p>
      </dgm:t>
    </dgm:pt>
    <dgm:pt modelId="{F94678E2-3AED-4C4E-884E-8E4D720DA384}" type="sibTrans" cxnId="{93CA1128-0165-43BC-A3D4-278E2391EE75}">
      <dgm:prSet/>
      <dgm:spPr/>
      <dgm:t>
        <a:bodyPr/>
        <a:lstStyle/>
        <a:p>
          <a:endParaRPr lang="en-IN" sz="1600">
            <a:solidFill>
              <a:schemeClr val="tx1"/>
            </a:solidFill>
          </a:endParaRPr>
        </a:p>
      </dgm:t>
    </dgm:pt>
    <dgm:pt modelId="{D3C58CDB-B7FF-4411-94F2-63A5861FF89C}">
      <dgm:prSet custT="1"/>
      <dgm:spPr/>
      <dgm:t>
        <a:bodyPr/>
        <a:lstStyle/>
        <a:p>
          <a:r>
            <a:rPr lang="en-US" sz="1600" b="0" i="0" dirty="0"/>
            <a:t>Incorporate </a:t>
          </a:r>
          <a:r>
            <a:rPr lang="en-US" sz="1600" b="1" i="0" dirty="0"/>
            <a:t>diverse perspectives</a:t>
          </a:r>
          <a:r>
            <a:rPr lang="en-US" sz="1600" b="0" i="0" dirty="0"/>
            <a:t> in AI design and development.</a:t>
          </a:r>
          <a:endParaRPr lang="en-IN" sz="1600" dirty="0"/>
        </a:p>
      </dgm:t>
    </dgm:pt>
    <dgm:pt modelId="{679C6619-F4F9-4BF9-A33C-11DB3D14DDC0}" type="parTrans" cxnId="{BC592D7A-EB8E-4D53-BE68-E42F36F49680}">
      <dgm:prSet/>
      <dgm:spPr/>
      <dgm:t>
        <a:bodyPr/>
        <a:lstStyle/>
        <a:p>
          <a:endParaRPr lang="en-IN" sz="1600">
            <a:solidFill>
              <a:schemeClr val="tx1"/>
            </a:solidFill>
          </a:endParaRPr>
        </a:p>
      </dgm:t>
    </dgm:pt>
    <dgm:pt modelId="{4607C96C-3120-43E0-9E89-24EC7A4049F4}" type="sibTrans" cxnId="{BC592D7A-EB8E-4D53-BE68-E42F36F49680}">
      <dgm:prSet/>
      <dgm:spPr/>
      <dgm:t>
        <a:bodyPr/>
        <a:lstStyle/>
        <a:p>
          <a:endParaRPr lang="en-IN" sz="1600">
            <a:solidFill>
              <a:schemeClr val="tx1"/>
            </a:solidFill>
          </a:endParaRPr>
        </a:p>
      </dgm:t>
    </dgm:pt>
    <dgm:pt modelId="{0DF522EE-7BD8-4648-A584-9B824B284A4C}">
      <dgm:prSet custT="1"/>
      <dgm:spPr/>
      <dgm:t>
        <a:bodyPr/>
        <a:lstStyle/>
        <a:p>
          <a:r>
            <a:rPr lang="en-US" sz="1600" b="0" i="0" dirty="0"/>
            <a:t>Use regulations and standards to prevent discriminatory outcomes.</a:t>
          </a:r>
          <a:endParaRPr lang="en-IN" sz="1600" dirty="0"/>
        </a:p>
      </dgm:t>
    </dgm:pt>
    <dgm:pt modelId="{56C27FAC-58E8-45F2-8BD4-8A824654C7A5}" type="parTrans" cxnId="{4D9F7D88-B81D-49C7-9934-B211967E5155}">
      <dgm:prSet/>
      <dgm:spPr/>
      <dgm:t>
        <a:bodyPr/>
        <a:lstStyle/>
        <a:p>
          <a:endParaRPr lang="en-IN" sz="1600">
            <a:solidFill>
              <a:schemeClr val="tx1"/>
            </a:solidFill>
          </a:endParaRPr>
        </a:p>
      </dgm:t>
    </dgm:pt>
    <dgm:pt modelId="{A7E2A0A7-E2A6-404E-BEE6-F81D7F130553}" type="sibTrans" cxnId="{4D9F7D88-B81D-49C7-9934-B211967E5155}">
      <dgm:prSet/>
      <dgm:spPr/>
      <dgm:t>
        <a:bodyPr/>
        <a:lstStyle/>
        <a:p>
          <a:endParaRPr lang="en-IN" sz="1600">
            <a:solidFill>
              <a:schemeClr val="tx1"/>
            </a:solidFill>
          </a:endParaRPr>
        </a:p>
      </dgm:t>
    </dgm:pt>
    <dgm:pt modelId="{B9F35C69-FF1A-4ECA-9C82-6108C336CD08}">
      <dgm:prSet custT="1"/>
      <dgm:spPr/>
      <dgm:t>
        <a:bodyPr/>
        <a:lstStyle/>
        <a:p>
          <a:r>
            <a:rPr lang="en-US" sz="1600" b="0" i="0" dirty="0"/>
            <a:t>Consider the </a:t>
          </a:r>
          <a:r>
            <a:rPr lang="en-US" sz="1600" b="1" i="0" dirty="0"/>
            <a:t>impact on different groups</a:t>
          </a:r>
          <a:r>
            <a:rPr lang="en-US" sz="1600" b="0" i="0" dirty="0"/>
            <a:t> and mitigate negative effects.</a:t>
          </a:r>
          <a:endParaRPr lang="en-IN" sz="1600" dirty="0"/>
        </a:p>
      </dgm:t>
    </dgm:pt>
    <dgm:pt modelId="{B8503F3B-F305-415E-9CC1-078A11504295}" type="parTrans" cxnId="{0E3FFE19-F2B5-4AA0-9408-E0E746500FEF}">
      <dgm:prSet/>
      <dgm:spPr/>
      <dgm:t>
        <a:bodyPr/>
        <a:lstStyle/>
        <a:p>
          <a:endParaRPr lang="en-IN" sz="1600">
            <a:solidFill>
              <a:schemeClr val="tx1"/>
            </a:solidFill>
          </a:endParaRPr>
        </a:p>
      </dgm:t>
    </dgm:pt>
    <dgm:pt modelId="{F1D515DD-1E1A-4F5B-9001-E3E7D7029C6F}" type="sibTrans" cxnId="{0E3FFE19-F2B5-4AA0-9408-E0E746500FEF}">
      <dgm:prSet/>
      <dgm:spPr/>
      <dgm:t>
        <a:bodyPr/>
        <a:lstStyle/>
        <a:p>
          <a:endParaRPr lang="en-IN" sz="1600">
            <a:solidFill>
              <a:schemeClr val="tx1"/>
            </a:solidFill>
          </a:endParaRPr>
        </a:p>
      </dgm:t>
    </dgm:pt>
    <dgm:pt modelId="{F71050DD-B765-4C13-B714-21DEB7BB227A}" type="pres">
      <dgm:prSet presAssocID="{E87FD93B-4F02-43AA-89C5-C312D7A107D8}" presName="diagram" presStyleCnt="0">
        <dgm:presLayoutVars>
          <dgm:chPref val="1"/>
          <dgm:dir/>
          <dgm:animOne val="branch"/>
          <dgm:animLvl val="lvl"/>
          <dgm:resizeHandles/>
        </dgm:presLayoutVars>
      </dgm:prSet>
      <dgm:spPr/>
    </dgm:pt>
    <dgm:pt modelId="{2D17962D-680F-478D-B49D-E2204DC30010}" type="pres">
      <dgm:prSet presAssocID="{988250E1-7F64-4028-94DF-E180B8FE31EB}" presName="root" presStyleCnt="0"/>
      <dgm:spPr/>
    </dgm:pt>
    <dgm:pt modelId="{B2913E02-9D21-47C0-98C8-B884DF883A2A}" type="pres">
      <dgm:prSet presAssocID="{988250E1-7F64-4028-94DF-E180B8FE31EB}" presName="rootComposite" presStyleCnt="0"/>
      <dgm:spPr/>
    </dgm:pt>
    <dgm:pt modelId="{EAB2028C-6F23-4D07-83CB-7242647DBCE8}" type="pres">
      <dgm:prSet presAssocID="{988250E1-7F64-4028-94DF-E180B8FE31EB}" presName="rootText" presStyleLbl="node1" presStyleIdx="0" presStyleCnt="1" custScaleX="438544"/>
      <dgm:spPr/>
    </dgm:pt>
    <dgm:pt modelId="{CD6DF44F-7094-4BEE-8CC0-699014ECD2D2}" type="pres">
      <dgm:prSet presAssocID="{988250E1-7F64-4028-94DF-E180B8FE31EB}" presName="rootConnector" presStyleLbl="node1" presStyleIdx="0" presStyleCnt="1"/>
      <dgm:spPr/>
    </dgm:pt>
    <dgm:pt modelId="{D02107CC-DC33-4224-9C6C-3F1F1CAB0865}" type="pres">
      <dgm:prSet presAssocID="{988250E1-7F64-4028-94DF-E180B8FE31EB}" presName="childShape" presStyleCnt="0"/>
      <dgm:spPr/>
    </dgm:pt>
    <dgm:pt modelId="{E0DFD741-9DE8-4858-88D2-B677D9A33498}" type="pres">
      <dgm:prSet presAssocID="{679C6619-F4F9-4BF9-A33C-11DB3D14DDC0}" presName="Name13" presStyleLbl="parChTrans1D2" presStyleIdx="0" presStyleCnt="3" custSzX="458337"/>
      <dgm:spPr/>
    </dgm:pt>
    <dgm:pt modelId="{E489E60C-C826-4806-98E2-0BEB576EFB3E}" type="pres">
      <dgm:prSet presAssocID="{D3C58CDB-B7FF-4411-94F2-63A5861FF89C}" presName="childText" presStyleLbl="bgAcc1" presStyleIdx="0" presStyleCnt="3" custScaleX="517686">
        <dgm:presLayoutVars>
          <dgm:bulletEnabled val="1"/>
        </dgm:presLayoutVars>
      </dgm:prSet>
      <dgm:spPr/>
    </dgm:pt>
    <dgm:pt modelId="{895E2DE7-A6CF-452A-969B-29640B0AD3E4}" type="pres">
      <dgm:prSet presAssocID="{56C27FAC-58E8-45F2-8BD4-8A824654C7A5}" presName="Name13" presStyleLbl="parChTrans1D2" presStyleIdx="1" presStyleCnt="3" custSzX="458337"/>
      <dgm:spPr/>
    </dgm:pt>
    <dgm:pt modelId="{C51D3014-57B2-4A9A-9578-9931484D2F6E}" type="pres">
      <dgm:prSet presAssocID="{0DF522EE-7BD8-4648-A584-9B824B284A4C}" presName="childText" presStyleLbl="bgAcc1" presStyleIdx="1" presStyleCnt="3" custScaleX="517686">
        <dgm:presLayoutVars>
          <dgm:bulletEnabled val="1"/>
        </dgm:presLayoutVars>
      </dgm:prSet>
      <dgm:spPr/>
    </dgm:pt>
    <dgm:pt modelId="{D75B5084-F04F-439E-9188-52E13D8ECC04}" type="pres">
      <dgm:prSet presAssocID="{B8503F3B-F305-415E-9CC1-078A11504295}" presName="Name13" presStyleLbl="parChTrans1D2" presStyleIdx="2" presStyleCnt="3" custSzX="458337"/>
      <dgm:spPr/>
    </dgm:pt>
    <dgm:pt modelId="{B71E790C-AEA6-42EC-A623-8D6B81309D65}" type="pres">
      <dgm:prSet presAssocID="{B9F35C69-FF1A-4ECA-9C82-6108C336CD08}" presName="childText" presStyleLbl="bgAcc1" presStyleIdx="2" presStyleCnt="3" custScaleX="517686">
        <dgm:presLayoutVars>
          <dgm:bulletEnabled val="1"/>
        </dgm:presLayoutVars>
      </dgm:prSet>
      <dgm:spPr/>
    </dgm:pt>
  </dgm:ptLst>
  <dgm:cxnLst>
    <dgm:cxn modelId="{259E5906-EFC4-4FFA-A150-D80C273C54E7}" type="presOf" srcId="{988250E1-7F64-4028-94DF-E180B8FE31EB}" destId="{EAB2028C-6F23-4D07-83CB-7242647DBCE8}" srcOrd="0" destOrd="0" presId="urn:microsoft.com/office/officeart/2005/8/layout/hierarchy3"/>
    <dgm:cxn modelId="{0E3FFE19-F2B5-4AA0-9408-E0E746500FEF}" srcId="{988250E1-7F64-4028-94DF-E180B8FE31EB}" destId="{B9F35C69-FF1A-4ECA-9C82-6108C336CD08}" srcOrd="2" destOrd="0" parTransId="{B8503F3B-F305-415E-9CC1-078A11504295}" sibTransId="{F1D515DD-1E1A-4F5B-9001-E3E7D7029C6F}"/>
    <dgm:cxn modelId="{6DD9E31F-1915-4901-8449-2DF042873728}" type="presOf" srcId="{E87FD93B-4F02-43AA-89C5-C312D7A107D8}" destId="{F71050DD-B765-4C13-B714-21DEB7BB227A}" srcOrd="0" destOrd="0" presId="urn:microsoft.com/office/officeart/2005/8/layout/hierarchy3"/>
    <dgm:cxn modelId="{93CA1128-0165-43BC-A3D4-278E2391EE75}" srcId="{E87FD93B-4F02-43AA-89C5-C312D7A107D8}" destId="{988250E1-7F64-4028-94DF-E180B8FE31EB}" srcOrd="0" destOrd="0" parTransId="{49C264BD-B768-4841-8253-FDD9354F5249}" sibTransId="{F94678E2-3AED-4C4E-884E-8E4D720DA384}"/>
    <dgm:cxn modelId="{6E368C3F-B7CD-4CF8-8F0E-9406D66C0A70}" type="presOf" srcId="{679C6619-F4F9-4BF9-A33C-11DB3D14DDC0}" destId="{E0DFD741-9DE8-4858-88D2-B677D9A33498}" srcOrd="0" destOrd="0" presId="urn:microsoft.com/office/officeart/2005/8/layout/hierarchy3"/>
    <dgm:cxn modelId="{ACC2A93F-059C-4810-8827-FDDF28B593E4}" type="presOf" srcId="{0DF522EE-7BD8-4648-A584-9B824B284A4C}" destId="{C51D3014-57B2-4A9A-9578-9931484D2F6E}" srcOrd="0" destOrd="0" presId="urn:microsoft.com/office/officeart/2005/8/layout/hierarchy3"/>
    <dgm:cxn modelId="{3D0BD34C-5B0D-44BE-BC90-769D6677BDF3}" type="presOf" srcId="{D3C58CDB-B7FF-4411-94F2-63A5861FF89C}" destId="{E489E60C-C826-4806-98E2-0BEB576EFB3E}" srcOrd="0" destOrd="0" presId="urn:microsoft.com/office/officeart/2005/8/layout/hierarchy3"/>
    <dgm:cxn modelId="{BC592D7A-EB8E-4D53-BE68-E42F36F49680}" srcId="{988250E1-7F64-4028-94DF-E180B8FE31EB}" destId="{D3C58CDB-B7FF-4411-94F2-63A5861FF89C}" srcOrd="0" destOrd="0" parTransId="{679C6619-F4F9-4BF9-A33C-11DB3D14DDC0}" sibTransId="{4607C96C-3120-43E0-9E89-24EC7A4049F4}"/>
    <dgm:cxn modelId="{4D9F7D88-B81D-49C7-9934-B211967E5155}" srcId="{988250E1-7F64-4028-94DF-E180B8FE31EB}" destId="{0DF522EE-7BD8-4648-A584-9B824B284A4C}" srcOrd="1" destOrd="0" parTransId="{56C27FAC-58E8-45F2-8BD4-8A824654C7A5}" sibTransId="{A7E2A0A7-E2A6-404E-BEE6-F81D7F130553}"/>
    <dgm:cxn modelId="{A52F7D94-D2C7-4ADD-922A-6C9213187547}" type="presOf" srcId="{988250E1-7F64-4028-94DF-E180B8FE31EB}" destId="{CD6DF44F-7094-4BEE-8CC0-699014ECD2D2}" srcOrd="1" destOrd="0" presId="urn:microsoft.com/office/officeart/2005/8/layout/hierarchy3"/>
    <dgm:cxn modelId="{74A69DD5-06F3-481B-A040-B89494E7852A}" type="presOf" srcId="{56C27FAC-58E8-45F2-8BD4-8A824654C7A5}" destId="{895E2DE7-A6CF-452A-969B-29640B0AD3E4}" srcOrd="0" destOrd="0" presId="urn:microsoft.com/office/officeart/2005/8/layout/hierarchy3"/>
    <dgm:cxn modelId="{8C95CFD6-A51C-428A-ABA6-778F91B60F4E}" type="presOf" srcId="{B9F35C69-FF1A-4ECA-9C82-6108C336CD08}" destId="{B71E790C-AEA6-42EC-A623-8D6B81309D65}" srcOrd="0" destOrd="0" presId="urn:microsoft.com/office/officeart/2005/8/layout/hierarchy3"/>
    <dgm:cxn modelId="{90B040F0-53A4-4844-81B2-2EFE11E00341}" type="presOf" srcId="{B8503F3B-F305-415E-9CC1-078A11504295}" destId="{D75B5084-F04F-439E-9188-52E13D8ECC04}" srcOrd="0" destOrd="0" presId="urn:microsoft.com/office/officeart/2005/8/layout/hierarchy3"/>
    <dgm:cxn modelId="{5A4E24C7-A22C-4543-ABBA-89E0140A7553}" type="presParOf" srcId="{F71050DD-B765-4C13-B714-21DEB7BB227A}" destId="{2D17962D-680F-478D-B49D-E2204DC30010}" srcOrd="0" destOrd="0" presId="urn:microsoft.com/office/officeart/2005/8/layout/hierarchy3"/>
    <dgm:cxn modelId="{E40EC877-4FBF-421C-8A6A-F0F3BC88B49F}" type="presParOf" srcId="{2D17962D-680F-478D-B49D-E2204DC30010}" destId="{B2913E02-9D21-47C0-98C8-B884DF883A2A}" srcOrd="0" destOrd="0" presId="urn:microsoft.com/office/officeart/2005/8/layout/hierarchy3"/>
    <dgm:cxn modelId="{2AA6C0A4-BD6B-40FD-99E8-6D79C6FEBEB9}" type="presParOf" srcId="{B2913E02-9D21-47C0-98C8-B884DF883A2A}" destId="{EAB2028C-6F23-4D07-83CB-7242647DBCE8}" srcOrd="0" destOrd="0" presId="urn:microsoft.com/office/officeart/2005/8/layout/hierarchy3"/>
    <dgm:cxn modelId="{ACF99DCF-CAE7-494D-A7CD-7C914A55AF58}" type="presParOf" srcId="{B2913E02-9D21-47C0-98C8-B884DF883A2A}" destId="{CD6DF44F-7094-4BEE-8CC0-699014ECD2D2}" srcOrd="1" destOrd="0" presId="urn:microsoft.com/office/officeart/2005/8/layout/hierarchy3"/>
    <dgm:cxn modelId="{DAE91C85-34B5-4A46-BAED-E8AA83267C04}" type="presParOf" srcId="{2D17962D-680F-478D-B49D-E2204DC30010}" destId="{D02107CC-DC33-4224-9C6C-3F1F1CAB0865}" srcOrd="1" destOrd="0" presId="urn:microsoft.com/office/officeart/2005/8/layout/hierarchy3"/>
    <dgm:cxn modelId="{B5CF3243-7335-4DF8-9288-3BFE2D1B0019}" type="presParOf" srcId="{D02107CC-DC33-4224-9C6C-3F1F1CAB0865}" destId="{E0DFD741-9DE8-4858-88D2-B677D9A33498}" srcOrd="0" destOrd="0" presId="urn:microsoft.com/office/officeart/2005/8/layout/hierarchy3"/>
    <dgm:cxn modelId="{8A4D081B-9DEB-42EE-8765-992CA9BCB892}" type="presParOf" srcId="{D02107CC-DC33-4224-9C6C-3F1F1CAB0865}" destId="{E489E60C-C826-4806-98E2-0BEB576EFB3E}" srcOrd="1" destOrd="0" presId="urn:microsoft.com/office/officeart/2005/8/layout/hierarchy3"/>
    <dgm:cxn modelId="{970BF5DA-9460-407B-98F0-BF327DDE9E90}" type="presParOf" srcId="{D02107CC-DC33-4224-9C6C-3F1F1CAB0865}" destId="{895E2DE7-A6CF-452A-969B-29640B0AD3E4}" srcOrd="2" destOrd="0" presId="urn:microsoft.com/office/officeart/2005/8/layout/hierarchy3"/>
    <dgm:cxn modelId="{1D2AE5F4-2EA3-4402-8991-B41CFBE2CB2B}" type="presParOf" srcId="{D02107CC-DC33-4224-9C6C-3F1F1CAB0865}" destId="{C51D3014-57B2-4A9A-9578-9931484D2F6E}" srcOrd="3" destOrd="0" presId="urn:microsoft.com/office/officeart/2005/8/layout/hierarchy3"/>
    <dgm:cxn modelId="{003F7C4D-F85C-41D9-9DA8-8C32E0AF2D7A}" type="presParOf" srcId="{D02107CC-DC33-4224-9C6C-3F1F1CAB0865}" destId="{D75B5084-F04F-439E-9188-52E13D8ECC04}" srcOrd="4" destOrd="0" presId="urn:microsoft.com/office/officeart/2005/8/layout/hierarchy3"/>
    <dgm:cxn modelId="{2F6E2DC6-3E1D-4096-9C59-8A2D15C2D60C}" type="presParOf" srcId="{D02107CC-DC33-4224-9C6C-3F1F1CAB0865}" destId="{B71E790C-AEA6-42EC-A623-8D6B81309D65}"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3EBE6B9-878D-4999-B5C1-9543383B8BC5}"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IN"/>
        </a:p>
      </dgm:t>
    </dgm:pt>
    <dgm:pt modelId="{0605033E-EEF3-4154-874C-8451C6C3A6ED}">
      <dgm:prSet custT="1"/>
      <dgm:spPr/>
      <dgm:t>
        <a:bodyPr/>
        <a:lstStyle/>
        <a:p>
          <a:r>
            <a:rPr lang="en-US" sz="1600" b="1" i="0" dirty="0">
              <a:solidFill>
                <a:schemeClr val="tx1"/>
              </a:solidFill>
            </a:rPr>
            <a:t>AI in Hiring Processes</a:t>
          </a:r>
          <a:endParaRPr lang="en-IN" sz="1600" dirty="0">
            <a:solidFill>
              <a:schemeClr val="tx1"/>
            </a:solidFill>
          </a:endParaRPr>
        </a:p>
      </dgm:t>
    </dgm:pt>
    <dgm:pt modelId="{EAA580A2-DD7C-4C4C-BA69-5FDC4DFFFD0A}" type="parTrans" cxnId="{8DDE2C8C-2C2D-47A9-A0C3-90D1EB430437}">
      <dgm:prSet/>
      <dgm:spPr/>
      <dgm:t>
        <a:bodyPr/>
        <a:lstStyle/>
        <a:p>
          <a:endParaRPr lang="en-IN" sz="1600">
            <a:solidFill>
              <a:schemeClr val="tx1"/>
            </a:solidFill>
          </a:endParaRPr>
        </a:p>
      </dgm:t>
    </dgm:pt>
    <dgm:pt modelId="{6567CE36-0BEF-4E1B-A1B1-D6C329D732AB}" type="sibTrans" cxnId="{8DDE2C8C-2C2D-47A9-A0C3-90D1EB430437}">
      <dgm:prSet/>
      <dgm:spPr/>
      <dgm:t>
        <a:bodyPr/>
        <a:lstStyle/>
        <a:p>
          <a:endParaRPr lang="en-IN" sz="1600">
            <a:solidFill>
              <a:schemeClr val="tx1"/>
            </a:solidFill>
          </a:endParaRPr>
        </a:p>
      </dgm:t>
    </dgm:pt>
    <dgm:pt modelId="{05A963CC-BE69-4218-B0A2-1D26AEB181AA}">
      <dgm:prSet custT="1"/>
      <dgm:spPr/>
      <dgm:t>
        <a:bodyPr/>
        <a:lstStyle/>
        <a:p>
          <a:r>
            <a:rPr lang="en-US" sz="1600" b="0" i="0" dirty="0">
              <a:solidFill>
                <a:schemeClr val="tx1"/>
              </a:solidFill>
            </a:rPr>
            <a:t>AI should not discriminate against candidates based on protected characteristics (e.g., gender, race).</a:t>
          </a:r>
          <a:endParaRPr lang="en-IN" sz="1600" dirty="0">
            <a:solidFill>
              <a:schemeClr val="tx1"/>
            </a:solidFill>
          </a:endParaRPr>
        </a:p>
      </dgm:t>
    </dgm:pt>
    <dgm:pt modelId="{291B7B73-0993-40F2-860C-701BEDA540BB}" type="parTrans" cxnId="{E4608564-8F24-4AA7-96C2-863974D136B8}">
      <dgm:prSet/>
      <dgm:spPr/>
      <dgm:t>
        <a:bodyPr/>
        <a:lstStyle/>
        <a:p>
          <a:endParaRPr lang="en-IN" sz="1600">
            <a:solidFill>
              <a:schemeClr val="tx1"/>
            </a:solidFill>
          </a:endParaRPr>
        </a:p>
      </dgm:t>
    </dgm:pt>
    <dgm:pt modelId="{89647C44-FFBB-44AF-B959-7359B7DCAF6F}" type="sibTrans" cxnId="{E4608564-8F24-4AA7-96C2-863974D136B8}">
      <dgm:prSet/>
      <dgm:spPr/>
      <dgm:t>
        <a:bodyPr/>
        <a:lstStyle/>
        <a:p>
          <a:endParaRPr lang="en-IN" sz="1600">
            <a:solidFill>
              <a:schemeClr val="tx1"/>
            </a:solidFill>
          </a:endParaRPr>
        </a:p>
      </dgm:t>
    </dgm:pt>
    <dgm:pt modelId="{53CE2CD6-889F-4B2A-BF07-A0799AE7061C}">
      <dgm:prSet custT="1"/>
      <dgm:spPr/>
      <dgm:t>
        <a:bodyPr/>
        <a:lstStyle/>
        <a:p>
          <a:r>
            <a:rPr lang="en-US" sz="1600" b="0" i="0" dirty="0">
              <a:solidFill>
                <a:schemeClr val="tx1"/>
              </a:solidFill>
            </a:rPr>
            <a:t>Training AI on diverse datasets helps avoid biased outcomes.</a:t>
          </a:r>
          <a:endParaRPr lang="en-IN" sz="1600" dirty="0">
            <a:solidFill>
              <a:schemeClr val="tx1"/>
            </a:solidFill>
          </a:endParaRPr>
        </a:p>
      </dgm:t>
    </dgm:pt>
    <dgm:pt modelId="{9119C6BD-AB2C-44CF-8970-FC0EC56556B0}" type="parTrans" cxnId="{090847E1-E7A1-4E81-B130-6B387C1148DD}">
      <dgm:prSet/>
      <dgm:spPr/>
      <dgm:t>
        <a:bodyPr/>
        <a:lstStyle/>
        <a:p>
          <a:endParaRPr lang="en-IN" sz="1600">
            <a:solidFill>
              <a:schemeClr val="tx1"/>
            </a:solidFill>
          </a:endParaRPr>
        </a:p>
      </dgm:t>
    </dgm:pt>
    <dgm:pt modelId="{62C27BD7-3320-4349-823A-D6B9AFEDF0CC}" type="sibTrans" cxnId="{090847E1-E7A1-4E81-B130-6B387C1148DD}">
      <dgm:prSet/>
      <dgm:spPr/>
      <dgm:t>
        <a:bodyPr/>
        <a:lstStyle/>
        <a:p>
          <a:endParaRPr lang="en-IN" sz="1600">
            <a:solidFill>
              <a:schemeClr val="tx1"/>
            </a:solidFill>
          </a:endParaRPr>
        </a:p>
      </dgm:t>
    </dgm:pt>
    <dgm:pt modelId="{5F3FF97E-F7EB-4266-BD10-D60A66468E8A}">
      <dgm:prSet custT="1"/>
      <dgm:spPr/>
      <dgm:t>
        <a:bodyPr/>
        <a:lstStyle/>
        <a:p>
          <a:r>
            <a:rPr lang="en-US" sz="1600" b="0" i="0" dirty="0">
              <a:solidFill>
                <a:schemeClr val="tx1"/>
              </a:solidFill>
            </a:rPr>
            <a:t>Regular monitoring is essential to detect and correct bias in AI systems.</a:t>
          </a:r>
          <a:endParaRPr lang="en-IN" sz="1600" dirty="0">
            <a:solidFill>
              <a:schemeClr val="tx1"/>
            </a:solidFill>
          </a:endParaRPr>
        </a:p>
      </dgm:t>
    </dgm:pt>
    <dgm:pt modelId="{344F1483-E3DE-415E-8B0F-2949A60A0549}" type="parTrans" cxnId="{ADF1E981-4780-4BA7-B0BF-5F699954E5EB}">
      <dgm:prSet/>
      <dgm:spPr/>
      <dgm:t>
        <a:bodyPr/>
        <a:lstStyle/>
        <a:p>
          <a:endParaRPr lang="en-IN" sz="1600">
            <a:solidFill>
              <a:schemeClr val="tx1"/>
            </a:solidFill>
          </a:endParaRPr>
        </a:p>
      </dgm:t>
    </dgm:pt>
    <dgm:pt modelId="{C824295A-EC9F-4804-8B66-325E569A8E22}" type="sibTrans" cxnId="{ADF1E981-4780-4BA7-B0BF-5F699954E5EB}">
      <dgm:prSet/>
      <dgm:spPr/>
      <dgm:t>
        <a:bodyPr/>
        <a:lstStyle/>
        <a:p>
          <a:endParaRPr lang="en-IN" sz="1600">
            <a:solidFill>
              <a:schemeClr val="tx1"/>
            </a:solidFill>
          </a:endParaRPr>
        </a:p>
      </dgm:t>
    </dgm:pt>
    <dgm:pt modelId="{A25FC2A0-F6E5-4FE0-B615-183A361DCCDD}" type="pres">
      <dgm:prSet presAssocID="{A3EBE6B9-878D-4999-B5C1-9543383B8BC5}" presName="diagram" presStyleCnt="0">
        <dgm:presLayoutVars>
          <dgm:chPref val="1"/>
          <dgm:dir/>
          <dgm:animOne val="branch"/>
          <dgm:animLvl val="lvl"/>
          <dgm:resizeHandles/>
        </dgm:presLayoutVars>
      </dgm:prSet>
      <dgm:spPr/>
    </dgm:pt>
    <dgm:pt modelId="{83D300D7-0B63-473F-AD89-7A95B6F473E6}" type="pres">
      <dgm:prSet presAssocID="{0605033E-EEF3-4154-874C-8451C6C3A6ED}" presName="root" presStyleCnt="0"/>
      <dgm:spPr/>
    </dgm:pt>
    <dgm:pt modelId="{74F0FC45-BACA-4FE0-BF8B-034519B22895}" type="pres">
      <dgm:prSet presAssocID="{0605033E-EEF3-4154-874C-8451C6C3A6ED}" presName="rootComposite" presStyleCnt="0"/>
      <dgm:spPr/>
    </dgm:pt>
    <dgm:pt modelId="{12899E8F-D24A-4DB4-B109-FCE7BD6D11E5}" type="pres">
      <dgm:prSet presAssocID="{0605033E-EEF3-4154-874C-8451C6C3A6ED}" presName="rootText" presStyleLbl="node1" presStyleIdx="0" presStyleCnt="1" custScaleX="642319"/>
      <dgm:spPr/>
    </dgm:pt>
    <dgm:pt modelId="{3B2555C6-E083-40E4-897C-0DC87659FE0C}" type="pres">
      <dgm:prSet presAssocID="{0605033E-EEF3-4154-874C-8451C6C3A6ED}" presName="rootConnector" presStyleLbl="node1" presStyleIdx="0" presStyleCnt="1"/>
      <dgm:spPr/>
    </dgm:pt>
    <dgm:pt modelId="{16851462-F71C-4223-9EDA-BEFAD9C34E7C}" type="pres">
      <dgm:prSet presAssocID="{0605033E-EEF3-4154-874C-8451C6C3A6ED}" presName="childShape" presStyleCnt="0"/>
      <dgm:spPr/>
    </dgm:pt>
    <dgm:pt modelId="{AB667EFB-7100-459B-83E4-F23DE6D78E23}" type="pres">
      <dgm:prSet presAssocID="{291B7B73-0993-40F2-860C-701BEDA540BB}" presName="Name13" presStyleLbl="parChTrans1D2" presStyleIdx="0" presStyleCnt="3" custSzX="587336"/>
      <dgm:spPr/>
    </dgm:pt>
    <dgm:pt modelId="{079836F3-8F93-4B7E-ADD3-E9917D413760}" type="pres">
      <dgm:prSet presAssocID="{05A963CC-BE69-4218-B0A2-1D26AEB181AA}" presName="childText" presStyleLbl="bgAcc1" presStyleIdx="0" presStyleCnt="3" custScaleX="642319">
        <dgm:presLayoutVars>
          <dgm:bulletEnabled val="1"/>
        </dgm:presLayoutVars>
      </dgm:prSet>
      <dgm:spPr/>
    </dgm:pt>
    <dgm:pt modelId="{494CDB6E-88D7-48F8-9331-40DC80B4F13B}" type="pres">
      <dgm:prSet presAssocID="{9119C6BD-AB2C-44CF-8970-FC0EC56556B0}" presName="Name13" presStyleLbl="parChTrans1D2" presStyleIdx="1" presStyleCnt="3" custSzX="587336"/>
      <dgm:spPr/>
    </dgm:pt>
    <dgm:pt modelId="{9C65C546-8304-427D-8A54-71F40FE24965}" type="pres">
      <dgm:prSet presAssocID="{53CE2CD6-889F-4B2A-BF07-A0799AE7061C}" presName="childText" presStyleLbl="bgAcc1" presStyleIdx="1" presStyleCnt="3" custScaleX="642319">
        <dgm:presLayoutVars>
          <dgm:bulletEnabled val="1"/>
        </dgm:presLayoutVars>
      </dgm:prSet>
      <dgm:spPr/>
    </dgm:pt>
    <dgm:pt modelId="{017E1302-0433-481C-8DB6-7E2907150FD1}" type="pres">
      <dgm:prSet presAssocID="{344F1483-E3DE-415E-8B0F-2949A60A0549}" presName="Name13" presStyleLbl="parChTrans1D2" presStyleIdx="2" presStyleCnt="3" custSzX="587336"/>
      <dgm:spPr/>
    </dgm:pt>
    <dgm:pt modelId="{16C24525-9D57-4A10-8A11-FE1AD99345B2}" type="pres">
      <dgm:prSet presAssocID="{5F3FF97E-F7EB-4266-BD10-D60A66468E8A}" presName="childText" presStyleLbl="bgAcc1" presStyleIdx="2" presStyleCnt="3" custScaleX="642319">
        <dgm:presLayoutVars>
          <dgm:bulletEnabled val="1"/>
        </dgm:presLayoutVars>
      </dgm:prSet>
      <dgm:spPr/>
    </dgm:pt>
  </dgm:ptLst>
  <dgm:cxnLst>
    <dgm:cxn modelId="{90A4D83E-DE07-4EA2-A1CA-77B5EF8CAE86}" type="presOf" srcId="{0605033E-EEF3-4154-874C-8451C6C3A6ED}" destId="{3B2555C6-E083-40E4-897C-0DC87659FE0C}" srcOrd="1" destOrd="0" presId="urn:microsoft.com/office/officeart/2005/8/layout/hierarchy3"/>
    <dgm:cxn modelId="{E4608564-8F24-4AA7-96C2-863974D136B8}" srcId="{0605033E-EEF3-4154-874C-8451C6C3A6ED}" destId="{05A963CC-BE69-4218-B0A2-1D26AEB181AA}" srcOrd="0" destOrd="0" parTransId="{291B7B73-0993-40F2-860C-701BEDA540BB}" sibTransId="{89647C44-FFBB-44AF-B959-7359B7DCAF6F}"/>
    <dgm:cxn modelId="{52E36676-766B-4B3D-A077-51BA51715D7D}" type="presOf" srcId="{05A963CC-BE69-4218-B0A2-1D26AEB181AA}" destId="{079836F3-8F93-4B7E-ADD3-E9917D413760}" srcOrd="0" destOrd="0" presId="urn:microsoft.com/office/officeart/2005/8/layout/hierarchy3"/>
    <dgm:cxn modelId="{20355076-2B29-40CF-8D2F-945484CE1541}" type="presOf" srcId="{9119C6BD-AB2C-44CF-8970-FC0EC56556B0}" destId="{494CDB6E-88D7-48F8-9331-40DC80B4F13B}" srcOrd="0" destOrd="0" presId="urn:microsoft.com/office/officeart/2005/8/layout/hierarchy3"/>
    <dgm:cxn modelId="{F34B4A7A-0AB7-40C9-8ACD-23067C1764E3}" type="presOf" srcId="{291B7B73-0993-40F2-860C-701BEDA540BB}" destId="{AB667EFB-7100-459B-83E4-F23DE6D78E23}" srcOrd="0" destOrd="0" presId="urn:microsoft.com/office/officeart/2005/8/layout/hierarchy3"/>
    <dgm:cxn modelId="{ADF1E981-4780-4BA7-B0BF-5F699954E5EB}" srcId="{0605033E-EEF3-4154-874C-8451C6C3A6ED}" destId="{5F3FF97E-F7EB-4266-BD10-D60A66468E8A}" srcOrd="2" destOrd="0" parTransId="{344F1483-E3DE-415E-8B0F-2949A60A0549}" sibTransId="{C824295A-EC9F-4804-8B66-325E569A8E22}"/>
    <dgm:cxn modelId="{8DDE2C8C-2C2D-47A9-A0C3-90D1EB430437}" srcId="{A3EBE6B9-878D-4999-B5C1-9543383B8BC5}" destId="{0605033E-EEF3-4154-874C-8451C6C3A6ED}" srcOrd="0" destOrd="0" parTransId="{EAA580A2-DD7C-4C4C-BA69-5FDC4DFFFD0A}" sibTransId="{6567CE36-0BEF-4E1B-A1B1-D6C329D732AB}"/>
    <dgm:cxn modelId="{633B0C8E-3075-4A9C-810C-5B1BDC8B9F02}" type="presOf" srcId="{5F3FF97E-F7EB-4266-BD10-D60A66468E8A}" destId="{16C24525-9D57-4A10-8A11-FE1AD99345B2}" srcOrd="0" destOrd="0" presId="urn:microsoft.com/office/officeart/2005/8/layout/hierarchy3"/>
    <dgm:cxn modelId="{D46E0A96-8A0E-4D50-AA0E-BCBCE3F78D20}" type="presOf" srcId="{344F1483-E3DE-415E-8B0F-2949A60A0549}" destId="{017E1302-0433-481C-8DB6-7E2907150FD1}" srcOrd="0" destOrd="0" presId="urn:microsoft.com/office/officeart/2005/8/layout/hierarchy3"/>
    <dgm:cxn modelId="{FBBFC0B7-D6F8-4170-A957-2ED94CA47EC1}" type="presOf" srcId="{0605033E-EEF3-4154-874C-8451C6C3A6ED}" destId="{12899E8F-D24A-4DB4-B109-FCE7BD6D11E5}" srcOrd="0" destOrd="0" presId="urn:microsoft.com/office/officeart/2005/8/layout/hierarchy3"/>
    <dgm:cxn modelId="{090847E1-E7A1-4E81-B130-6B387C1148DD}" srcId="{0605033E-EEF3-4154-874C-8451C6C3A6ED}" destId="{53CE2CD6-889F-4B2A-BF07-A0799AE7061C}" srcOrd="1" destOrd="0" parTransId="{9119C6BD-AB2C-44CF-8970-FC0EC56556B0}" sibTransId="{62C27BD7-3320-4349-823A-D6B9AFEDF0CC}"/>
    <dgm:cxn modelId="{27CCACE6-7E17-48AD-9751-7759386A6D71}" type="presOf" srcId="{A3EBE6B9-878D-4999-B5C1-9543383B8BC5}" destId="{A25FC2A0-F6E5-4FE0-B615-183A361DCCDD}" srcOrd="0" destOrd="0" presId="urn:microsoft.com/office/officeart/2005/8/layout/hierarchy3"/>
    <dgm:cxn modelId="{450947F7-15EA-40C7-8C53-EEEF2DE08EA6}" type="presOf" srcId="{53CE2CD6-889F-4B2A-BF07-A0799AE7061C}" destId="{9C65C546-8304-427D-8A54-71F40FE24965}" srcOrd="0" destOrd="0" presId="urn:microsoft.com/office/officeart/2005/8/layout/hierarchy3"/>
    <dgm:cxn modelId="{977BE033-EAE0-47A3-B486-40F08F730813}" type="presParOf" srcId="{A25FC2A0-F6E5-4FE0-B615-183A361DCCDD}" destId="{83D300D7-0B63-473F-AD89-7A95B6F473E6}" srcOrd="0" destOrd="0" presId="urn:microsoft.com/office/officeart/2005/8/layout/hierarchy3"/>
    <dgm:cxn modelId="{5F54E8F9-53A0-4995-B6B1-426B2D9D85C6}" type="presParOf" srcId="{83D300D7-0B63-473F-AD89-7A95B6F473E6}" destId="{74F0FC45-BACA-4FE0-BF8B-034519B22895}" srcOrd="0" destOrd="0" presId="urn:microsoft.com/office/officeart/2005/8/layout/hierarchy3"/>
    <dgm:cxn modelId="{288D82B6-793A-4E35-882D-A6F72FA081A5}" type="presParOf" srcId="{74F0FC45-BACA-4FE0-BF8B-034519B22895}" destId="{12899E8F-D24A-4DB4-B109-FCE7BD6D11E5}" srcOrd="0" destOrd="0" presId="urn:microsoft.com/office/officeart/2005/8/layout/hierarchy3"/>
    <dgm:cxn modelId="{A8B65F8A-58DE-41D5-8833-EADB21E13CAB}" type="presParOf" srcId="{74F0FC45-BACA-4FE0-BF8B-034519B22895}" destId="{3B2555C6-E083-40E4-897C-0DC87659FE0C}" srcOrd="1" destOrd="0" presId="urn:microsoft.com/office/officeart/2005/8/layout/hierarchy3"/>
    <dgm:cxn modelId="{7878E090-200A-482C-942C-021A8CCE24B6}" type="presParOf" srcId="{83D300D7-0B63-473F-AD89-7A95B6F473E6}" destId="{16851462-F71C-4223-9EDA-BEFAD9C34E7C}" srcOrd="1" destOrd="0" presId="urn:microsoft.com/office/officeart/2005/8/layout/hierarchy3"/>
    <dgm:cxn modelId="{712076B3-D417-48AE-A90F-1B1267F761BF}" type="presParOf" srcId="{16851462-F71C-4223-9EDA-BEFAD9C34E7C}" destId="{AB667EFB-7100-459B-83E4-F23DE6D78E23}" srcOrd="0" destOrd="0" presId="urn:microsoft.com/office/officeart/2005/8/layout/hierarchy3"/>
    <dgm:cxn modelId="{818B705C-C504-468B-8719-24F09D2456D7}" type="presParOf" srcId="{16851462-F71C-4223-9EDA-BEFAD9C34E7C}" destId="{079836F3-8F93-4B7E-ADD3-E9917D413760}" srcOrd="1" destOrd="0" presId="urn:microsoft.com/office/officeart/2005/8/layout/hierarchy3"/>
    <dgm:cxn modelId="{085752C3-62F6-41E8-952B-15BED6F6624B}" type="presParOf" srcId="{16851462-F71C-4223-9EDA-BEFAD9C34E7C}" destId="{494CDB6E-88D7-48F8-9331-40DC80B4F13B}" srcOrd="2" destOrd="0" presId="urn:microsoft.com/office/officeart/2005/8/layout/hierarchy3"/>
    <dgm:cxn modelId="{DDD78D81-6A61-4A29-A545-00E661546204}" type="presParOf" srcId="{16851462-F71C-4223-9EDA-BEFAD9C34E7C}" destId="{9C65C546-8304-427D-8A54-71F40FE24965}" srcOrd="3" destOrd="0" presId="urn:microsoft.com/office/officeart/2005/8/layout/hierarchy3"/>
    <dgm:cxn modelId="{5B4B2A38-DC5F-4F23-A748-A46F698913B9}" type="presParOf" srcId="{16851462-F71C-4223-9EDA-BEFAD9C34E7C}" destId="{017E1302-0433-481C-8DB6-7E2907150FD1}" srcOrd="4" destOrd="0" presId="urn:microsoft.com/office/officeart/2005/8/layout/hierarchy3"/>
    <dgm:cxn modelId="{09DD834D-EAD0-46D8-BA0E-BCD8A615485B}" type="presParOf" srcId="{16851462-F71C-4223-9EDA-BEFAD9C34E7C}" destId="{16C24525-9D57-4A10-8A11-FE1AD99345B2}" srcOrd="5"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384E3-525D-44AB-8A3F-ACB6F37E5832}">
      <dsp:nvSpPr>
        <dsp:cNvPr id="0" name=""/>
        <dsp:cNvSpPr/>
      </dsp:nvSpPr>
      <dsp:spPr>
        <a:xfrm>
          <a:off x="1980121" y="167287"/>
          <a:ext cx="3305878" cy="643159"/>
        </a:xfrm>
        <a:prstGeom prst="rect">
          <a:avLst/>
        </a:prstGeom>
        <a:solidFill>
          <a:schemeClr val="accent1">
            <a:alpha val="90000"/>
            <a:tint val="40000"/>
            <a:hueOff val="0"/>
            <a:satOff val="0"/>
            <a:lumOff val="0"/>
            <a:alphaOff val="0"/>
          </a:schemeClr>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b="0" i="0" kern="1200" dirty="0"/>
            <a:t>Data Breaches</a:t>
          </a:r>
          <a:endParaRPr lang="en-IN" sz="1800" kern="1200" dirty="0"/>
        </a:p>
      </dsp:txBody>
      <dsp:txXfrm>
        <a:off x="2509062" y="167287"/>
        <a:ext cx="2776938" cy="643159"/>
      </dsp:txXfrm>
    </dsp:sp>
    <dsp:sp modelId="{57F1CFA4-9BE1-4572-8873-51AAD8395454}">
      <dsp:nvSpPr>
        <dsp:cNvPr id="0" name=""/>
        <dsp:cNvSpPr/>
      </dsp:nvSpPr>
      <dsp:spPr>
        <a:xfrm>
          <a:off x="1980121" y="810446"/>
          <a:ext cx="3305878" cy="643159"/>
        </a:xfrm>
        <a:prstGeom prst="rect">
          <a:avLst/>
        </a:prstGeom>
        <a:solidFill>
          <a:schemeClr val="accent1">
            <a:alpha val="90000"/>
            <a:tint val="40000"/>
            <a:hueOff val="0"/>
            <a:satOff val="0"/>
            <a:lumOff val="0"/>
            <a:alphaOff val="0"/>
          </a:schemeClr>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b="0" i="0" kern="1200" dirty="0"/>
            <a:t>Adversarial Attacks</a:t>
          </a:r>
          <a:endParaRPr lang="en-IN" sz="1800" kern="1200" dirty="0"/>
        </a:p>
      </dsp:txBody>
      <dsp:txXfrm>
        <a:off x="2509062" y="810446"/>
        <a:ext cx="2776938" cy="643159"/>
      </dsp:txXfrm>
    </dsp:sp>
    <dsp:sp modelId="{A2AEC6D3-A478-4CD5-93CB-B76EA050A116}">
      <dsp:nvSpPr>
        <dsp:cNvPr id="0" name=""/>
        <dsp:cNvSpPr/>
      </dsp:nvSpPr>
      <dsp:spPr>
        <a:xfrm>
          <a:off x="1980121" y="1453606"/>
          <a:ext cx="3305878" cy="643159"/>
        </a:xfrm>
        <a:prstGeom prst="rect">
          <a:avLst/>
        </a:prstGeom>
        <a:solidFill>
          <a:schemeClr val="accent1">
            <a:alpha val="90000"/>
            <a:tint val="40000"/>
            <a:hueOff val="0"/>
            <a:satOff val="0"/>
            <a:lumOff val="0"/>
            <a:alphaOff val="0"/>
          </a:schemeClr>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b="0" i="0" kern="1200" dirty="0"/>
            <a:t>Algorithmic Hijacking</a:t>
          </a:r>
          <a:endParaRPr lang="en-IN" sz="1800" kern="1200" dirty="0"/>
        </a:p>
      </dsp:txBody>
      <dsp:txXfrm>
        <a:off x="2509062" y="1453606"/>
        <a:ext cx="2776938" cy="643159"/>
      </dsp:txXfrm>
    </dsp:sp>
    <dsp:sp modelId="{AD462F51-653B-48DA-BC45-51A7E06D632B}">
      <dsp:nvSpPr>
        <dsp:cNvPr id="0" name=""/>
        <dsp:cNvSpPr/>
      </dsp:nvSpPr>
      <dsp:spPr>
        <a:xfrm>
          <a:off x="142124" y="25568"/>
          <a:ext cx="1910860" cy="1079035"/>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IN" sz="1800" b="1" i="0" kern="1200" dirty="0"/>
            <a:t>Security Concerns in AI</a:t>
          </a:r>
          <a:endParaRPr lang="en-IN" sz="1800" kern="1200" dirty="0"/>
        </a:p>
      </dsp:txBody>
      <dsp:txXfrm>
        <a:off x="421963" y="183589"/>
        <a:ext cx="1351182" cy="76299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636D7-9235-4D08-9F66-BE8145266DA9}">
      <dsp:nvSpPr>
        <dsp:cNvPr id="0" name=""/>
        <dsp:cNvSpPr/>
      </dsp:nvSpPr>
      <dsp:spPr>
        <a:xfrm>
          <a:off x="2244" y="130397"/>
          <a:ext cx="5320723" cy="6216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rPr>
            <a:t>Addressing AI’s Environmental Impact</a:t>
          </a:r>
          <a:endParaRPr lang="en-IN" sz="1600" kern="1200" dirty="0">
            <a:solidFill>
              <a:schemeClr val="tx1"/>
            </a:solidFill>
          </a:endParaRPr>
        </a:p>
      </dsp:txBody>
      <dsp:txXfrm>
        <a:off x="20451" y="148604"/>
        <a:ext cx="5284309" cy="585219"/>
      </dsp:txXfrm>
    </dsp:sp>
    <dsp:sp modelId="{CAD87366-510A-4A7D-A8EC-742F7269776E}">
      <dsp:nvSpPr>
        <dsp:cNvPr id="0" name=""/>
        <dsp:cNvSpPr/>
      </dsp:nvSpPr>
      <dsp:spPr>
        <a:xfrm>
          <a:off x="534316" y="752030"/>
          <a:ext cx="532072" cy="378941"/>
        </a:xfrm>
        <a:custGeom>
          <a:avLst/>
          <a:gdLst/>
          <a:ahLst/>
          <a:cxnLst/>
          <a:rect l="0" t="0" r="0" b="0"/>
          <a:pathLst>
            <a:path>
              <a:moveTo>
                <a:pt x="0" y="0"/>
              </a:moveTo>
              <a:lnTo>
                <a:pt x="0" y="378941"/>
              </a:lnTo>
              <a:lnTo>
                <a:pt x="532072" y="3789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1324D7-2699-487A-B14C-FD8D2A23182C}">
      <dsp:nvSpPr>
        <dsp:cNvPr id="0" name=""/>
        <dsp:cNvSpPr/>
      </dsp:nvSpPr>
      <dsp:spPr>
        <a:xfrm>
          <a:off x="1066389" y="829564"/>
          <a:ext cx="4377552" cy="6028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tx1"/>
              </a:solidFill>
            </a:rPr>
            <a:t>Develop </a:t>
          </a:r>
          <a:r>
            <a:rPr lang="en-US" sz="1600" b="1" i="0" kern="1200" dirty="0">
              <a:solidFill>
                <a:schemeClr val="tx1"/>
              </a:solidFill>
            </a:rPr>
            <a:t>energy-efficient AI models</a:t>
          </a:r>
          <a:r>
            <a:rPr lang="en-US" sz="1600" b="0" i="0" kern="1200" dirty="0">
              <a:solidFill>
                <a:schemeClr val="tx1"/>
              </a:solidFill>
            </a:rPr>
            <a:t> and algorithms to reduce environmental footprint.</a:t>
          </a:r>
          <a:endParaRPr lang="en-IN" sz="1600" kern="1200" dirty="0">
            <a:solidFill>
              <a:schemeClr val="tx1"/>
            </a:solidFill>
          </a:endParaRPr>
        </a:p>
      </dsp:txBody>
      <dsp:txXfrm>
        <a:off x="1084045" y="847220"/>
        <a:ext cx="4342240" cy="567502"/>
      </dsp:txXfrm>
    </dsp:sp>
    <dsp:sp modelId="{945B817B-BACA-4E6C-9BFE-D62EDF800124}">
      <dsp:nvSpPr>
        <dsp:cNvPr id="0" name=""/>
        <dsp:cNvSpPr/>
      </dsp:nvSpPr>
      <dsp:spPr>
        <a:xfrm>
          <a:off x="534316" y="752030"/>
          <a:ext cx="532072" cy="1059289"/>
        </a:xfrm>
        <a:custGeom>
          <a:avLst/>
          <a:gdLst/>
          <a:ahLst/>
          <a:cxnLst/>
          <a:rect l="0" t="0" r="0" b="0"/>
          <a:pathLst>
            <a:path>
              <a:moveTo>
                <a:pt x="0" y="0"/>
              </a:moveTo>
              <a:lnTo>
                <a:pt x="0" y="1059289"/>
              </a:lnTo>
              <a:lnTo>
                <a:pt x="532072" y="10592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48B4DF-2148-4113-9C0E-57A655588D31}">
      <dsp:nvSpPr>
        <dsp:cNvPr id="0" name=""/>
        <dsp:cNvSpPr/>
      </dsp:nvSpPr>
      <dsp:spPr>
        <a:xfrm>
          <a:off x="1066389" y="1509913"/>
          <a:ext cx="4377552" cy="6028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tx1"/>
              </a:solidFill>
            </a:rPr>
            <a:t>Consider the </a:t>
          </a:r>
          <a:r>
            <a:rPr lang="en-US" sz="1600" b="1" i="0" kern="1200" dirty="0">
              <a:solidFill>
                <a:schemeClr val="tx1"/>
              </a:solidFill>
            </a:rPr>
            <a:t>social implications</a:t>
          </a:r>
          <a:r>
            <a:rPr lang="en-US" sz="1600" b="0" i="0" kern="1200" dirty="0">
              <a:solidFill>
                <a:schemeClr val="tx1"/>
              </a:solidFill>
            </a:rPr>
            <a:t> of AI and ensure it benefits society.</a:t>
          </a:r>
          <a:endParaRPr lang="en-IN" sz="1600" kern="1200" dirty="0">
            <a:solidFill>
              <a:schemeClr val="tx1"/>
            </a:solidFill>
          </a:endParaRPr>
        </a:p>
      </dsp:txBody>
      <dsp:txXfrm>
        <a:off x="1084045" y="1527569"/>
        <a:ext cx="4342240" cy="567502"/>
      </dsp:txXfrm>
    </dsp:sp>
    <dsp:sp modelId="{CDA535AE-51F7-4CA1-A595-C0570AA58DAE}">
      <dsp:nvSpPr>
        <dsp:cNvPr id="0" name=""/>
        <dsp:cNvSpPr/>
      </dsp:nvSpPr>
      <dsp:spPr>
        <a:xfrm>
          <a:off x="534316" y="752030"/>
          <a:ext cx="532072" cy="1739638"/>
        </a:xfrm>
        <a:custGeom>
          <a:avLst/>
          <a:gdLst/>
          <a:ahLst/>
          <a:cxnLst/>
          <a:rect l="0" t="0" r="0" b="0"/>
          <a:pathLst>
            <a:path>
              <a:moveTo>
                <a:pt x="0" y="0"/>
              </a:moveTo>
              <a:lnTo>
                <a:pt x="0" y="1739638"/>
              </a:lnTo>
              <a:lnTo>
                <a:pt x="532072" y="173963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1B0DC0-065B-4F09-A75C-A996325E0FB4}">
      <dsp:nvSpPr>
        <dsp:cNvPr id="0" name=""/>
        <dsp:cNvSpPr/>
      </dsp:nvSpPr>
      <dsp:spPr>
        <a:xfrm>
          <a:off x="1066389" y="2190261"/>
          <a:ext cx="4377552" cy="6028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tx1"/>
              </a:solidFill>
            </a:rPr>
            <a:t>Balance technological advancement with sustainability goals.</a:t>
          </a:r>
          <a:endParaRPr lang="en-IN" sz="1600" kern="1200" dirty="0">
            <a:solidFill>
              <a:schemeClr val="tx1"/>
            </a:solidFill>
          </a:endParaRPr>
        </a:p>
      </dsp:txBody>
      <dsp:txXfrm>
        <a:off x="1084045" y="2207917"/>
        <a:ext cx="4342240" cy="5675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2B62EA-9523-4423-99CA-A222B2658700}">
      <dsp:nvSpPr>
        <dsp:cNvPr id="0" name=""/>
        <dsp:cNvSpPr/>
      </dsp:nvSpPr>
      <dsp:spPr>
        <a:xfrm>
          <a:off x="1" y="259497"/>
          <a:ext cx="5283196" cy="55919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1" i="0" kern="1200" dirty="0">
              <a:solidFill>
                <a:schemeClr val="tx1"/>
              </a:solidFill>
            </a:rPr>
            <a:t>Example: AI in Renewable Energy</a:t>
          </a:r>
          <a:endParaRPr lang="en-IN" sz="1600" kern="1200" dirty="0">
            <a:solidFill>
              <a:schemeClr val="tx1"/>
            </a:solidFill>
          </a:endParaRPr>
        </a:p>
      </dsp:txBody>
      <dsp:txXfrm>
        <a:off x="16379" y="275875"/>
        <a:ext cx="5250440" cy="526438"/>
      </dsp:txXfrm>
    </dsp:sp>
    <dsp:sp modelId="{1BF9C4BF-BCE4-4F08-8932-508E07DC1889}">
      <dsp:nvSpPr>
        <dsp:cNvPr id="0" name=""/>
        <dsp:cNvSpPr/>
      </dsp:nvSpPr>
      <dsp:spPr>
        <a:xfrm>
          <a:off x="528321" y="818692"/>
          <a:ext cx="528319" cy="369056"/>
        </a:xfrm>
        <a:custGeom>
          <a:avLst/>
          <a:gdLst/>
          <a:ahLst/>
          <a:cxnLst/>
          <a:rect l="0" t="0" r="0" b="0"/>
          <a:pathLst>
            <a:path>
              <a:moveTo>
                <a:pt x="0" y="0"/>
              </a:moveTo>
              <a:lnTo>
                <a:pt x="0" y="369056"/>
              </a:lnTo>
              <a:lnTo>
                <a:pt x="528319" y="3690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FAD3CA-6F0F-4872-9B73-E2E495C1E817}">
      <dsp:nvSpPr>
        <dsp:cNvPr id="0" name=""/>
        <dsp:cNvSpPr/>
      </dsp:nvSpPr>
      <dsp:spPr>
        <a:xfrm>
          <a:off x="1056640" y="941711"/>
          <a:ext cx="4226557" cy="4920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0" i="0" kern="1200" dirty="0">
              <a:solidFill>
                <a:schemeClr val="tx1"/>
              </a:solidFill>
            </a:rPr>
            <a:t>AI can optimize energy production and distribution.</a:t>
          </a:r>
          <a:endParaRPr lang="en-IN" sz="1600" kern="1200" dirty="0">
            <a:solidFill>
              <a:schemeClr val="tx1"/>
            </a:solidFill>
          </a:endParaRPr>
        </a:p>
      </dsp:txBody>
      <dsp:txXfrm>
        <a:off x="1071052" y="956123"/>
        <a:ext cx="4197733" cy="463251"/>
      </dsp:txXfrm>
    </dsp:sp>
    <dsp:sp modelId="{1874D3E4-5217-44CF-AD25-1456FF950232}">
      <dsp:nvSpPr>
        <dsp:cNvPr id="0" name=""/>
        <dsp:cNvSpPr/>
      </dsp:nvSpPr>
      <dsp:spPr>
        <a:xfrm>
          <a:off x="528321" y="818692"/>
          <a:ext cx="528319" cy="984150"/>
        </a:xfrm>
        <a:custGeom>
          <a:avLst/>
          <a:gdLst/>
          <a:ahLst/>
          <a:cxnLst/>
          <a:rect l="0" t="0" r="0" b="0"/>
          <a:pathLst>
            <a:path>
              <a:moveTo>
                <a:pt x="0" y="0"/>
              </a:moveTo>
              <a:lnTo>
                <a:pt x="0" y="984150"/>
              </a:lnTo>
              <a:lnTo>
                <a:pt x="528319" y="98415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D8F594-6F9C-4EF9-B825-7D8BE1482ADA}">
      <dsp:nvSpPr>
        <dsp:cNvPr id="0" name=""/>
        <dsp:cNvSpPr/>
      </dsp:nvSpPr>
      <dsp:spPr>
        <a:xfrm>
          <a:off x="1056640" y="1556805"/>
          <a:ext cx="4226557" cy="4920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0" i="0" kern="1200">
              <a:solidFill>
                <a:schemeClr val="tx1"/>
              </a:solidFill>
            </a:rPr>
            <a:t>AI helps reduce reliance on fossil fuels and mitigates climate change.</a:t>
          </a:r>
          <a:endParaRPr lang="en-IN" sz="1600" kern="1200">
            <a:solidFill>
              <a:schemeClr val="tx1"/>
            </a:solidFill>
          </a:endParaRPr>
        </a:p>
      </dsp:txBody>
      <dsp:txXfrm>
        <a:off x="1071052" y="1571217"/>
        <a:ext cx="4197733" cy="463251"/>
      </dsp:txXfrm>
    </dsp:sp>
    <dsp:sp modelId="{AAC6E635-E6D9-4D72-9CF1-BD55EACB51BA}">
      <dsp:nvSpPr>
        <dsp:cNvPr id="0" name=""/>
        <dsp:cNvSpPr/>
      </dsp:nvSpPr>
      <dsp:spPr>
        <a:xfrm>
          <a:off x="528321" y="818692"/>
          <a:ext cx="528319" cy="1599245"/>
        </a:xfrm>
        <a:custGeom>
          <a:avLst/>
          <a:gdLst/>
          <a:ahLst/>
          <a:cxnLst/>
          <a:rect l="0" t="0" r="0" b="0"/>
          <a:pathLst>
            <a:path>
              <a:moveTo>
                <a:pt x="0" y="0"/>
              </a:moveTo>
              <a:lnTo>
                <a:pt x="0" y="1599245"/>
              </a:lnTo>
              <a:lnTo>
                <a:pt x="528319" y="159924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7634C9-AE6D-494D-B342-62BB3A733E6E}">
      <dsp:nvSpPr>
        <dsp:cNvPr id="0" name=""/>
        <dsp:cNvSpPr/>
      </dsp:nvSpPr>
      <dsp:spPr>
        <a:xfrm>
          <a:off x="1056640" y="2171899"/>
          <a:ext cx="4226557" cy="4920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0" i="0" kern="1200" dirty="0">
              <a:solidFill>
                <a:schemeClr val="tx1"/>
              </a:solidFill>
            </a:rPr>
            <a:t>Use AI to promote sustainable, renewable energy solutions for a greener future.</a:t>
          </a:r>
          <a:endParaRPr lang="en-IN" sz="1600" kern="1200" dirty="0">
            <a:solidFill>
              <a:schemeClr val="tx1"/>
            </a:solidFill>
          </a:endParaRPr>
        </a:p>
      </dsp:txBody>
      <dsp:txXfrm>
        <a:off x="1071052" y="2186311"/>
        <a:ext cx="4197733" cy="4632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8428F-848B-453B-8107-6321CB2F6C8C}">
      <dsp:nvSpPr>
        <dsp:cNvPr id="0" name=""/>
        <dsp:cNvSpPr/>
      </dsp:nvSpPr>
      <dsp:spPr>
        <a:xfrm>
          <a:off x="49" y="14237"/>
          <a:ext cx="4779804" cy="115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t>Data-driven bias</a:t>
          </a:r>
          <a:r>
            <a:rPr lang="en-US" sz="2000" kern="1200"/>
            <a:t>:</a:t>
          </a:r>
          <a:endParaRPr lang="en-IN" sz="2000" kern="1200" dirty="0"/>
        </a:p>
      </dsp:txBody>
      <dsp:txXfrm>
        <a:off x="49" y="14237"/>
        <a:ext cx="4779804" cy="1152000"/>
      </dsp:txXfrm>
    </dsp:sp>
    <dsp:sp modelId="{0A97E37A-DBEE-42F1-80BB-2C4878629FB6}">
      <dsp:nvSpPr>
        <dsp:cNvPr id="0" name=""/>
        <dsp:cNvSpPr/>
      </dsp:nvSpPr>
      <dsp:spPr>
        <a:xfrm>
          <a:off x="49" y="1166237"/>
          <a:ext cx="4779804" cy="17568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AI models rely on large datasets to detect patterns; if the data contains biased human decisions or historical inequalities, the model will learn these biases.</a:t>
          </a:r>
          <a:endParaRPr lang="en-IN" sz="1800" kern="1200" dirty="0"/>
        </a:p>
      </dsp:txBody>
      <dsp:txXfrm>
        <a:off x="49" y="1166237"/>
        <a:ext cx="4779804" cy="1756800"/>
      </dsp:txXfrm>
    </dsp:sp>
    <dsp:sp modelId="{9B2E6F7A-97E9-4952-B3F9-949F6BB174DE}">
      <dsp:nvSpPr>
        <dsp:cNvPr id="0" name=""/>
        <dsp:cNvSpPr/>
      </dsp:nvSpPr>
      <dsp:spPr>
        <a:xfrm>
          <a:off x="5449027" y="14237"/>
          <a:ext cx="4779804" cy="115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t>Perpetuating bias</a:t>
          </a:r>
          <a:r>
            <a:rPr lang="en-US" sz="2000" kern="1200" dirty="0"/>
            <a:t>:</a:t>
          </a:r>
        </a:p>
      </dsp:txBody>
      <dsp:txXfrm>
        <a:off x="5449027" y="14237"/>
        <a:ext cx="4779804" cy="1152000"/>
      </dsp:txXfrm>
    </dsp:sp>
    <dsp:sp modelId="{3872F1E9-1715-4873-895B-866D7CEECEF0}">
      <dsp:nvSpPr>
        <dsp:cNvPr id="0" name=""/>
        <dsp:cNvSpPr/>
      </dsp:nvSpPr>
      <dsp:spPr>
        <a:xfrm>
          <a:off x="5449027" y="1166237"/>
          <a:ext cx="4779804" cy="17568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AI systems can reinforce these biases by making repeated biased decisions, leading to new predictions that continue to produce unfavorable outcomes.</a:t>
          </a:r>
        </a:p>
      </dsp:txBody>
      <dsp:txXfrm>
        <a:off x="5449027" y="1166237"/>
        <a:ext cx="4779804" cy="17568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52152-ACE6-4733-8F88-35767A5C18F0}">
      <dsp:nvSpPr>
        <dsp:cNvPr id="0" name=""/>
        <dsp:cNvSpPr/>
      </dsp:nvSpPr>
      <dsp:spPr>
        <a:xfrm rot="5400000">
          <a:off x="6821545" y="-2766523"/>
          <a:ext cx="1138243" cy="695592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The system was trained on a dataset that predominantly reflected past hiring practices, which may have been biased against women.</a:t>
          </a:r>
          <a:endParaRPr lang="en-IN" sz="1800" kern="1200" dirty="0"/>
        </a:p>
      </dsp:txBody>
      <dsp:txXfrm rot="-5400000">
        <a:off x="3912706" y="197880"/>
        <a:ext cx="6900357" cy="1027115"/>
      </dsp:txXfrm>
    </dsp:sp>
    <dsp:sp modelId="{E30D7166-7FBA-4BE6-8FB1-1AD2335A81BE}">
      <dsp:nvSpPr>
        <dsp:cNvPr id="0" name=""/>
        <dsp:cNvSpPr/>
      </dsp:nvSpPr>
      <dsp:spPr>
        <a:xfrm>
          <a:off x="0" y="35"/>
          <a:ext cx="3912706" cy="14228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Historical Data</a:t>
          </a:r>
        </a:p>
      </dsp:txBody>
      <dsp:txXfrm>
        <a:off x="69456" y="69491"/>
        <a:ext cx="3773794" cy="1283892"/>
      </dsp:txXfrm>
    </dsp:sp>
    <dsp:sp modelId="{AE7F0C59-BF69-4097-9EC0-81F6BC4939A8}">
      <dsp:nvSpPr>
        <dsp:cNvPr id="0" name=""/>
        <dsp:cNvSpPr/>
      </dsp:nvSpPr>
      <dsp:spPr>
        <a:xfrm rot="5400000">
          <a:off x="6821545" y="-1272578"/>
          <a:ext cx="1138243" cy="695592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The AI model learned to associate certain words with gender and subsequently penalized resumes containing those words, perpetuating the existing bias.</a:t>
          </a:r>
          <a:endParaRPr lang="en-IN" sz="1800" kern="1200" dirty="0"/>
        </a:p>
      </dsp:txBody>
      <dsp:txXfrm rot="-5400000">
        <a:off x="3912706" y="1691825"/>
        <a:ext cx="6900357" cy="1027115"/>
      </dsp:txXfrm>
    </dsp:sp>
    <dsp:sp modelId="{28AD0EC5-2CE6-4EC2-9760-9E302DB126F6}">
      <dsp:nvSpPr>
        <dsp:cNvPr id="0" name=""/>
        <dsp:cNvSpPr/>
      </dsp:nvSpPr>
      <dsp:spPr>
        <a:xfrm>
          <a:off x="0" y="1493980"/>
          <a:ext cx="3912706" cy="14228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Bias Amplification</a:t>
          </a:r>
        </a:p>
      </dsp:txBody>
      <dsp:txXfrm>
        <a:off x="69456" y="1563436"/>
        <a:ext cx="3773794" cy="128389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798B2-B6F6-41E9-A7B6-0601D6A849C8}">
      <dsp:nvSpPr>
        <dsp:cNvPr id="0" name=""/>
        <dsp:cNvSpPr/>
      </dsp:nvSpPr>
      <dsp:spPr>
        <a:xfrm>
          <a:off x="2471" y="316159"/>
          <a:ext cx="5660863" cy="638886"/>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t>Trade-offs: Balancing Performance, Efficiency, and Fairness</a:t>
          </a:r>
          <a:endParaRPr lang="en-IN" sz="1800" kern="1200" dirty="0"/>
        </a:p>
      </dsp:txBody>
      <dsp:txXfrm>
        <a:off x="21183" y="334871"/>
        <a:ext cx="5623439" cy="601462"/>
      </dsp:txXfrm>
    </dsp:sp>
    <dsp:sp modelId="{C594BE4D-D61D-4AAE-B408-2880FE4141F3}">
      <dsp:nvSpPr>
        <dsp:cNvPr id="0" name=""/>
        <dsp:cNvSpPr/>
      </dsp:nvSpPr>
      <dsp:spPr>
        <a:xfrm>
          <a:off x="568558" y="955045"/>
          <a:ext cx="566086" cy="741121"/>
        </a:xfrm>
        <a:custGeom>
          <a:avLst/>
          <a:gdLst/>
          <a:ahLst/>
          <a:cxnLst/>
          <a:rect l="0" t="0" r="0" b="0"/>
          <a:pathLst>
            <a:path>
              <a:moveTo>
                <a:pt x="0" y="0"/>
              </a:moveTo>
              <a:lnTo>
                <a:pt x="0" y="741121"/>
              </a:lnTo>
              <a:lnTo>
                <a:pt x="566086" y="7411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3914AB-61DF-4C8F-BE3F-653422658093}">
      <dsp:nvSpPr>
        <dsp:cNvPr id="0" name=""/>
        <dsp:cNvSpPr/>
      </dsp:nvSpPr>
      <dsp:spPr>
        <a:xfrm>
          <a:off x="1134644" y="1202085"/>
          <a:ext cx="4711888" cy="98816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t" anchorCtr="0">
          <a:noAutofit/>
        </a:bodyPr>
        <a:lstStyle/>
        <a:p>
          <a:pPr marL="0" lvl="0" indent="0" algn="l" defTabSz="755650">
            <a:lnSpc>
              <a:spcPct val="90000"/>
            </a:lnSpc>
            <a:spcBef>
              <a:spcPct val="0"/>
            </a:spcBef>
            <a:spcAft>
              <a:spcPct val="35000"/>
            </a:spcAft>
            <a:buNone/>
          </a:pPr>
          <a:r>
            <a:rPr lang="en-US" sz="1700" b="1" i="0" kern="1200" dirty="0"/>
            <a:t>Performance vs. Fairness:</a:t>
          </a:r>
          <a:endParaRPr lang="en-IN" sz="1700" b="1" kern="1200" dirty="0"/>
        </a:p>
        <a:p>
          <a:pPr marL="114300" lvl="1" indent="-114300" algn="l" defTabSz="577850">
            <a:lnSpc>
              <a:spcPct val="90000"/>
            </a:lnSpc>
            <a:spcBef>
              <a:spcPct val="0"/>
            </a:spcBef>
            <a:spcAft>
              <a:spcPct val="15000"/>
            </a:spcAft>
            <a:buChar char="•"/>
          </a:pPr>
          <a:r>
            <a:rPr lang="en-US" sz="1300" b="1" i="0" kern="1200" dirty="0"/>
            <a:t>High-performing AI models may sacrifice fairness.</a:t>
          </a:r>
          <a:endParaRPr lang="en-IN" sz="1300" b="1" kern="1200" dirty="0"/>
        </a:p>
        <a:p>
          <a:pPr marL="114300" lvl="1" indent="-114300" algn="l" defTabSz="577850">
            <a:lnSpc>
              <a:spcPct val="90000"/>
            </a:lnSpc>
            <a:spcBef>
              <a:spcPct val="0"/>
            </a:spcBef>
            <a:spcAft>
              <a:spcPct val="15000"/>
            </a:spcAft>
            <a:buChar char="•"/>
          </a:pPr>
          <a:r>
            <a:rPr lang="en-US" sz="1300" b="1" i="0" kern="1200" dirty="0"/>
            <a:t>Importance of equitable outcomes in AI applications.</a:t>
          </a:r>
          <a:endParaRPr lang="en-IN" sz="1300" b="1" kern="1200" dirty="0"/>
        </a:p>
      </dsp:txBody>
      <dsp:txXfrm>
        <a:off x="1163586" y="1231027"/>
        <a:ext cx="4654004" cy="930277"/>
      </dsp:txXfrm>
    </dsp:sp>
    <dsp:sp modelId="{FA898A61-8AE4-401D-B57D-56CF88A4A137}">
      <dsp:nvSpPr>
        <dsp:cNvPr id="0" name=""/>
        <dsp:cNvSpPr/>
      </dsp:nvSpPr>
      <dsp:spPr>
        <a:xfrm>
          <a:off x="568558" y="955045"/>
          <a:ext cx="566086" cy="1976323"/>
        </a:xfrm>
        <a:custGeom>
          <a:avLst/>
          <a:gdLst/>
          <a:ahLst/>
          <a:cxnLst/>
          <a:rect l="0" t="0" r="0" b="0"/>
          <a:pathLst>
            <a:path>
              <a:moveTo>
                <a:pt x="0" y="0"/>
              </a:moveTo>
              <a:lnTo>
                <a:pt x="0" y="1976323"/>
              </a:lnTo>
              <a:lnTo>
                <a:pt x="566086" y="19763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78C439-61B3-4076-8D83-FC87E1DCB389}">
      <dsp:nvSpPr>
        <dsp:cNvPr id="0" name=""/>
        <dsp:cNvSpPr/>
      </dsp:nvSpPr>
      <dsp:spPr>
        <a:xfrm>
          <a:off x="1134644" y="2437288"/>
          <a:ext cx="4711888" cy="98816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t" anchorCtr="0">
          <a:noAutofit/>
        </a:bodyPr>
        <a:lstStyle/>
        <a:p>
          <a:pPr marL="0" lvl="0" indent="0" algn="l" defTabSz="755650">
            <a:lnSpc>
              <a:spcPct val="90000"/>
            </a:lnSpc>
            <a:spcBef>
              <a:spcPct val="0"/>
            </a:spcBef>
            <a:spcAft>
              <a:spcPct val="35000"/>
            </a:spcAft>
            <a:buNone/>
          </a:pPr>
          <a:r>
            <a:rPr lang="en-US" sz="1700" b="1" i="0" kern="1200" dirty="0"/>
            <a:t>Energy vs. Efficiency:</a:t>
          </a:r>
          <a:endParaRPr lang="en-IN" sz="1700" b="1" kern="1200" dirty="0"/>
        </a:p>
        <a:p>
          <a:pPr marL="114300" lvl="1" indent="-114300" algn="l" defTabSz="577850">
            <a:lnSpc>
              <a:spcPct val="90000"/>
            </a:lnSpc>
            <a:spcBef>
              <a:spcPct val="0"/>
            </a:spcBef>
            <a:spcAft>
              <a:spcPct val="15000"/>
            </a:spcAft>
            <a:buChar char="•"/>
          </a:pPr>
          <a:r>
            <a:rPr lang="en-US" sz="1300" b="1" i="0" kern="1200" dirty="0"/>
            <a:t>AI models require significant energy resources.</a:t>
          </a:r>
          <a:endParaRPr lang="en-IN" sz="1300" b="1" kern="1200" dirty="0"/>
        </a:p>
        <a:p>
          <a:pPr marL="114300" lvl="1" indent="-114300" algn="l" defTabSz="577850">
            <a:lnSpc>
              <a:spcPct val="90000"/>
            </a:lnSpc>
            <a:spcBef>
              <a:spcPct val="0"/>
            </a:spcBef>
            <a:spcAft>
              <a:spcPct val="15000"/>
            </a:spcAft>
            <a:buChar char="•"/>
          </a:pPr>
          <a:r>
            <a:rPr lang="en-US" sz="1300" b="1" i="0" kern="1200" dirty="0"/>
            <a:t>Balancing energy consumption with efficiency is essential.</a:t>
          </a:r>
          <a:endParaRPr lang="en-IN" sz="1300" b="1" kern="1200" dirty="0"/>
        </a:p>
      </dsp:txBody>
      <dsp:txXfrm>
        <a:off x="1163586" y="2466230"/>
        <a:ext cx="4654004" cy="930277"/>
      </dsp:txXfrm>
    </dsp:sp>
    <dsp:sp modelId="{A755CF2E-90F1-4F0B-8A04-7C0698FC44D3}">
      <dsp:nvSpPr>
        <dsp:cNvPr id="0" name=""/>
        <dsp:cNvSpPr/>
      </dsp:nvSpPr>
      <dsp:spPr>
        <a:xfrm>
          <a:off x="568558" y="955045"/>
          <a:ext cx="566086" cy="3211526"/>
        </a:xfrm>
        <a:custGeom>
          <a:avLst/>
          <a:gdLst/>
          <a:ahLst/>
          <a:cxnLst/>
          <a:rect l="0" t="0" r="0" b="0"/>
          <a:pathLst>
            <a:path>
              <a:moveTo>
                <a:pt x="0" y="0"/>
              </a:moveTo>
              <a:lnTo>
                <a:pt x="0" y="3211526"/>
              </a:lnTo>
              <a:lnTo>
                <a:pt x="566086" y="32115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592896-7D52-4E77-9527-63EEB92C8A99}">
      <dsp:nvSpPr>
        <dsp:cNvPr id="0" name=""/>
        <dsp:cNvSpPr/>
      </dsp:nvSpPr>
      <dsp:spPr>
        <a:xfrm>
          <a:off x="1134644" y="3672490"/>
          <a:ext cx="4711888" cy="98816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t" anchorCtr="0">
          <a:noAutofit/>
        </a:bodyPr>
        <a:lstStyle/>
        <a:p>
          <a:pPr marL="0" lvl="0" indent="0" algn="l" defTabSz="755650">
            <a:lnSpc>
              <a:spcPct val="90000"/>
            </a:lnSpc>
            <a:spcBef>
              <a:spcPct val="0"/>
            </a:spcBef>
            <a:spcAft>
              <a:spcPct val="35000"/>
            </a:spcAft>
            <a:buNone/>
          </a:pPr>
          <a:r>
            <a:rPr lang="en-US" sz="1700" b="1" i="0" kern="1200" dirty="0"/>
            <a:t>Measurement of Sustainability:</a:t>
          </a:r>
          <a:endParaRPr lang="en-IN" sz="1700" kern="1200" dirty="0"/>
        </a:p>
        <a:p>
          <a:pPr marL="114300" lvl="1" indent="-114300" algn="l" defTabSz="577850">
            <a:lnSpc>
              <a:spcPct val="90000"/>
            </a:lnSpc>
            <a:spcBef>
              <a:spcPct val="0"/>
            </a:spcBef>
            <a:spcAft>
              <a:spcPct val="15000"/>
            </a:spcAft>
            <a:buChar char="•"/>
          </a:pPr>
          <a:r>
            <a:rPr lang="en-US" sz="1300" b="0" i="0" kern="1200" dirty="0"/>
            <a:t>Challenges in defining and measuring sustainability.</a:t>
          </a:r>
          <a:endParaRPr lang="en-IN" sz="1300" kern="1200" dirty="0"/>
        </a:p>
        <a:p>
          <a:pPr marL="114300" lvl="1" indent="-114300" algn="l" defTabSz="577850">
            <a:lnSpc>
              <a:spcPct val="90000"/>
            </a:lnSpc>
            <a:spcBef>
              <a:spcPct val="0"/>
            </a:spcBef>
            <a:spcAft>
              <a:spcPct val="15000"/>
            </a:spcAft>
            <a:buChar char="•"/>
          </a:pPr>
          <a:r>
            <a:rPr lang="en-US" sz="1300" b="0" i="0" kern="1200" dirty="0"/>
            <a:t>Need for clear </a:t>
          </a:r>
          <a:r>
            <a:rPr lang="en-US" sz="1300" b="1" i="0" kern="1200" dirty="0"/>
            <a:t>metrics</a:t>
          </a:r>
          <a:r>
            <a:rPr lang="en-US" sz="1300" b="0" i="0" kern="1200" dirty="0"/>
            <a:t> to evaluate AI's impact on sustainability.</a:t>
          </a:r>
          <a:endParaRPr lang="en-IN" sz="1300" kern="1200" dirty="0"/>
        </a:p>
      </dsp:txBody>
      <dsp:txXfrm>
        <a:off x="1163586" y="3701432"/>
        <a:ext cx="4654004" cy="9302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1CEE18-3FC0-48E8-926E-DEAB57CB556E}">
      <dsp:nvSpPr>
        <dsp:cNvPr id="0" name=""/>
        <dsp:cNvSpPr/>
      </dsp:nvSpPr>
      <dsp:spPr>
        <a:xfrm rot="5400000">
          <a:off x="-523262" y="523262"/>
          <a:ext cx="3488414" cy="2441889"/>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i="0" kern="1200" dirty="0"/>
            <a:t>Strategies for Ensuring Privacy and Security</a:t>
          </a:r>
          <a:endParaRPr lang="en-IN" sz="2000" kern="1200" dirty="0"/>
        </a:p>
      </dsp:txBody>
      <dsp:txXfrm rot="-5400000">
        <a:off x="1" y="1220945"/>
        <a:ext cx="2441889" cy="1046525"/>
      </dsp:txXfrm>
    </dsp:sp>
    <dsp:sp modelId="{FA7BE67E-6161-4DAC-BE9E-5F27F401BB6D}">
      <dsp:nvSpPr>
        <dsp:cNvPr id="0" name=""/>
        <dsp:cNvSpPr/>
      </dsp:nvSpPr>
      <dsp:spPr>
        <a:xfrm rot="5400000">
          <a:off x="3269875" y="-827985"/>
          <a:ext cx="2267469" cy="3923440"/>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endParaRPr lang="en-IN" sz="2000" kern="1200" dirty="0"/>
        </a:p>
        <a:p>
          <a:pPr marL="228600" lvl="1" indent="-228600" algn="l" defTabSz="889000">
            <a:lnSpc>
              <a:spcPct val="90000"/>
            </a:lnSpc>
            <a:spcBef>
              <a:spcPct val="0"/>
            </a:spcBef>
            <a:spcAft>
              <a:spcPct val="15000"/>
            </a:spcAft>
            <a:buChar char="•"/>
          </a:pPr>
          <a:r>
            <a:rPr lang="en-IN" sz="2000" b="0" i="0" kern="1200" dirty="0"/>
            <a:t>Data Encryption</a:t>
          </a:r>
          <a:endParaRPr lang="en-IN" sz="2000" kern="1200" dirty="0"/>
        </a:p>
        <a:p>
          <a:pPr marL="228600" lvl="1" indent="-228600" algn="l" defTabSz="889000">
            <a:lnSpc>
              <a:spcPct val="90000"/>
            </a:lnSpc>
            <a:spcBef>
              <a:spcPct val="0"/>
            </a:spcBef>
            <a:spcAft>
              <a:spcPct val="15000"/>
            </a:spcAft>
            <a:buChar char="•"/>
          </a:pPr>
          <a:r>
            <a:rPr lang="en-IN" sz="2000" b="0" i="0" kern="1200" dirty="0"/>
            <a:t>Access Controls</a:t>
          </a:r>
          <a:endParaRPr lang="en-IN" sz="2000" kern="1200" dirty="0"/>
        </a:p>
        <a:p>
          <a:pPr marL="228600" lvl="1" indent="-228600" algn="l" defTabSz="889000">
            <a:lnSpc>
              <a:spcPct val="90000"/>
            </a:lnSpc>
            <a:spcBef>
              <a:spcPct val="0"/>
            </a:spcBef>
            <a:spcAft>
              <a:spcPct val="15000"/>
            </a:spcAft>
            <a:buChar char="•"/>
          </a:pPr>
          <a:r>
            <a:rPr lang="en-IN" sz="2000" b="0" i="0" kern="1200" dirty="0"/>
            <a:t>Data Anonymization</a:t>
          </a:r>
          <a:endParaRPr lang="en-IN" sz="2000" kern="1200" dirty="0"/>
        </a:p>
        <a:p>
          <a:pPr marL="228600" lvl="1" indent="-228600" algn="l" defTabSz="889000">
            <a:lnSpc>
              <a:spcPct val="90000"/>
            </a:lnSpc>
            <a:spcBef>
              <a:spcPct val="0"/>
            </a:spcBef>
            <a:spcAft>
              <a:spcPct val="15000"/>
            </a:spcAft>
            <a:buChar char="•"/>
          </a:pPr>
          <a:r>
            <a:rPr lang="en-IN" sz="2000" b="0" i="0" kern="1200" dirty="0"/>
            <a:t>Regular Security Audits</a:t>
          </a:r>
          <a:endParaRPr lang="en-IN" sz="2000" kern="1200" dirty="0"/>
        </a:p>
        <a:p>
          <a:pPr marL="228600" lvl="1" indent="-228600" algn="l" defTabSz="889000">
            <a:lnSpc>
              <a:spcPct val="90000"/>
            </a:lnSpc>
            <a:spcBef>
              <a:spcPct val="0"/>
            </a:spcBef>
            <a:spcAft>
              <a:spcPct val="15000"/>
            </a:spcAft>
            <a:buChar char="•"/>
          </a:pPr>
          <a:r>
            <a:rPr lang="en-IN" sz="2000" b="0" i="0" kern="1200" dirty="0"/>
            <a:t>Compliance with Regulations</a:t>
          </a:r>
          <a:endParaRPr lang="en-IN" sz="2000" kern="1200" dirty="0"/>
        </a:p>
      </dsp:txBody>
      <dsp:txXfrm rot="-5400000">
        <a:off x="2441890" y="110689"/>
        <a:ext cx="3812751" cy="20460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B4DA3-3E8C-44E7-82CD-7D908A28E14F}">
      <dsp:nvSpPr>
        <dsp:cNvPr id="0" name=""/>
        <dsp:cNvSpPr/>
      </dsp:nvSpPr>
      <dsp:spPr>
        <a:xfrm>
          <a:off x="443" y="76552"/>
          <a:ext cx="3961512" cy="61332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t>Examples of Privacy and Security</a:t>
          </a:r>
          <a:endParaRPr lang="en-IN" sz="1800" kern="1200" dirty="0"/>
        </a:p>
      </dsp:txBody>
      <dsp:txXfrm>
        <a:off x="18407" y="94516"/>
        <a:ext cx="3925584" cy="577392"/>
      </dsp:txXfrm>
    </dsp:sp>
    <dsp:sp modelId="{7EB69708-80DE-47A1-8BF5-8D9916077622}">
      <dsp:nvSpPr>
        <dsp:cNvPr id="0" name=""/>
        <dsp:cNvSpPr/>
      </dsp:nvSpPr>
      <dsp:spPr>
        <a:xfrm>
          <a:off x="396595" y="689873"/>
          <a:ext cx="396151" cy="459990"/>
        </a:xfrm>
        <a:custGeom>
          <a:avLst/>
          <a:gdLst/>
          <a:ahLst/>
          <a:cxnLst/>
          <a:rect l="0" t="0" r="0" b="0"/>
          <a:pathLst>
            <a:path>
              <a:moveTo>
                <a:pt x="0" y="0"/>
              </a:moveTo>
              <a:lnTo>
                <a:pt x="0" y="459990"/>
              </a:lnTo>
              <a:lnTo>
                <a:pt x="396151" y="4599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1A4D22-4E72-464E-9E5C-4B549B79ACB9}">
      <dsp:nvSpPr>
        <dsp:cNvPr id="0" name=""/>
        <dsp:cNvSpPr/>
      </dsp:nvSpPr>
      <dsp:spPr>
        <a:xfrm>
          <a:off x="792746" y="843203"/>
          <a:ext cx="3169209" cy="61332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0" i="0" kern="1200" dirty="0"/>
            <a:t>Healthcare Data Protection</a:t>
          </a:r>
          <a:endParaRPr lang="en-IN" sz="1800" kern="1200" dirty="0"/>
        </a:p>
      </dsp:txBody>
      <dsp:txXfrm>
        <a:off x="810710" y="861167"/>
        <a:ext cx="3133281" cy="577392"/>
      </dsp:txXfrm>
    </dsp:sp>
    <dsp:sp modelId="{80DAA507-BE50-41B5-BAF7-5500A786E954}">
      <dsp:nvSpPr>
        <dsp:cNvPr id="0" name=""/>
        <dsp:cNvSpPr/>
      </dsp:nvSpPr>
      <dsp:spPr>
        <a:xfrm>
          <a:off x="396595" y="689873"/>
          <a:ext cx="396151" cy="1226641"/>
        </a:xfrm>
        <a:custGeom>
          <a:avLst/>
          <a:gdLst/>
          <a:ahLst/>
          <a:cxnLst/>
          <a:rect l="0" t="0" r="0" b="0"/>
          <a:pathLst>
            <a:path>
              <a:moveTo>
                <a:pt x="0" y="0"/>
              </a:moveTo>
              <a:lnTo>
                <a:pt x="0" y="1226641"/>
              </a:lnTo>
              <a:lnTo>
                <a:pt x="396151" y="12266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18F5D1-8F7B-483B-B91E-33D517587421}">
      <dsp:nvSpPr>
        <dsp:cNvPr id="0" name=""/>
        <dsp:cNvSpPr/>
      </dsp:nvSpPr>
      <dsp:spPr>
        <a:xfrm>
          <a:off x="792746" y="1609854"/>
          <a:ext cx="3169209" cy="61332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0" i="0" kern="1200"/>
            <a:t>Financial Transactions Security</a:t>
          </a:r>
          <a:endParaRPr lang="en-IN" sz="1800" kern="1200"/>
        </a:p>
      </dsp:txBody>
      <dsp:txXfrm>
        <a:off x="810710" y="1627818"/>
        <a:ext cx="3133281" cy="577392"/>
      </dsp:txXfrm>
    </dsp:sp>
    <dsp:sp modelId="{751DA900-62EE-4F1D-B47B-117EAAA479F6}">
      <dsp:nvSpPr>
        <dsp:cNvPr id="0" name=""/>
        <dsp:cNvSpPr/>
      </dsp:nvSpPr>
      <dsp:spPr>
        <a:xfrm>
          <a:off x="396595" y="689873"/>
          <a:ext cx="396151" cy="1993292"/>
        </a:xfrm>
        <a:custGeom>
          <a:avLst/>
          <a:gdLst/>
          <a:ahLst/>
          <a:cxnLst/>
          <a:rect l="0" t="0" r="0" b="0"/>
          <a:pathLst>
            <a:path>
              <a:moveTo>
                <a:pt x="0" y="0"/>
              </a:moveTo>
              <a:lnTo>
                <a:pt x="0" y="1993292"/>
              </a:lnTo>
              <a:lnTo>
                <a:pt x="396151" y="19932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DE014-2FAA-4542-9BDB-30A7061D035F}">
      <dsp:nvSpPr>
        <dsp:cNvPr id="0" name=""/>
        <dsp:cNvSpPr/>
      </dsp:nvSpPr>
      <dsp:spPr>
        <a:xfrm>
          <a:off x="792746" y="2376505"/>
          <a:ext cx="3169209" cy="61332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0" i="0" kern="1200" dirty="0"/>
            <a:t>Smart Home Devices</a:t>
          </a:r>
          <a:endParaRPr lang="en-IN" sz="1800" kern="1200" dirty="0"/>
        </a:p>
      </dsp:txBody>
      <dsp:txXfrm>
        <a:off x="810710" y="2394469"/>
        <a:ext cx="3133281" cy="5773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B0C2F-53A3-468C-BBB7-3D6F0E364BBF}">
      <dsp:nvSpPr>
        <dsp:cNvPr id="0" name=""/>
        <dsp:cNvSpPr/>
      </dsp:nvSpPr>
      <dsp:spPr>
        <a:xfrm>
          <a:off x="591133" y="0"/>
          <a:ext cx="2051071" cy="205107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tx1"/>
              </a:solidFill>
            </a:rPr>
            <a:t>Challenges of Maintaining Human Autonomy in AI</a:t>
          </a:r>
          <a:endParaRPr lang="en-IN" sz="1800" kern="1200" dirty="0">
            <a:solidFill>
              <a:schemeClr val="tx1"/>
            </a:solidFill>
          </a:endParaRPr>
        </a:p>
      </dsp:txBody>
      <dsp:txXfrm>
        <a:off x="891505" y="300372"/>
        <a:ext cx="1450327" cy="1450327"/>
      </dsp:txXfrm>
    </dsp:sp>
    <dsp:sp modelId="{50A2995C-4254-415E-B4FC-681D70B9636C}">
      <dsp:nvSpPr>
        <dsp:cNvPr id="0" name=""/>
        <dsp:cNvSpPr/>
      </dsp:nvSpPr>
      <dsp:spPr>
        <a:xfrm rot="19315534">
          <a:off x="2633229" y="646254"/>
          <a:ext cx="986266" cy="0"/>
        </a:xfrm>
        <a:custGeom>
          <a:avLst/>
          <a:gdLst/>
          <a:ahLst/>
          <a:cxnLst/>
          <a:rect l="0" t="0" r="0" b="0"/>
          <a:pathLst>
            <a:path>
              <a:moveTo>
                <a:pt x="0" y="0"/>
              </a:moveTo>
              <a:lnTo>
                <a:pt x="98626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CD619C-D5C1-493F-BD0D-BFF2C619727E}">
      <dsp:nvSpPr>
        <dsp:cNvPr id="0" name=""/>
        <dsp:cNvSpPr/>
      </dsp:nvSpPr>
      <dsp:spPr>
        <a:xfrm>
          <a:off x="3514563" y="342147"/>
          <a:ext cx="377653"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084A56-2A72-49B8-B58E-B94164D1530B}">
      <dsp:nvSpPr>
        <dsp:cNvPr id="0" name=""/>
        <dsp:cNvSpPr/>
      </dsp:nvSpPr>
      <dsp:spPr>
        <a:xfrm>
          <a:off x="3892216" y="452"/>
          <a:ext cx="2677908" cy="6833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b="0" i="0" kern="1200" dirty="0"/>
            <a:t>Autonomous Weapons</a:t>
          </a:r>
          <a:endParaRPr lang="en-IN" sz="1800" kern="1200" dirty="0"/>
        </a:p>
      </dsp:txBody>
      <dsp:txXfrm>
        <a:off x="3892216" y="452"/>
        <a:ext cx="2677908" cy="683388"/>
      </dsp:txXfrm>
    </dsp:sp>
    <dsp:sp modelId="{8D88C60F-F2D8-44F8-A985-50BF4373ECB6}">
      <dsp:nvSpPr>
        <dsp:cNvPr id="0" name=""/>
        <dsp:cNvSpPr/>
      </dsp:nvSpPr>
      <dsp:spPr>
        <a:xfrm>
          <a:off x="2738163" y="1025535"/>
          <a:ext cx="776399" cy="0"/>
        </a:xfrm>
        <a:custGeom>
          <a:avLst/>
          <a:gdLst/>
          <a:ahLst/>
          <a:cxnLst/>
          <a:rect l="0" t="0" r="0" b="0"/>
          <a:pathLst>
            <a:path>
              <a:moveTo>
                <a:pt x="0" y="0"/>
              </a:moveTo>
              <a:lnTo>
                <a:pt x="776399"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3E9389-0B84-441B-8CE7-F6FFD2711694}">
      <dsp:nvSpPr>
        <dsp:cNvPr id="0" name=""/>
        <dsp:cNvSpPr/>
      </dsp:nvSpPr>
      <dsp:spPr>
        <a:xfrm>
          <a:off x="3514563" y="1025535"/>
          <a:ext cx="377653"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90BCEC-205C-448A-AE3F-9CE9010F9580}">
      <dsp:nvSpPr>
        <dsp:cNvPr id="0" name=""/>
        <dsp:cNvSpPr/>
      </dsp:nvSpPr>
      <dsp:spPr>
        <a:xfrm>
          <a:off x="3892216" y="683841"/>
          <a:ext cx="2677908" cy="6833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b="0" i="0" kern="1200"/>
            <a:t>Healthcare</a:t>
          </a:r>
          <a:endParaRPr lang="en-IN" sz="1800" kern="1200"/>
        </a:p>
      </dsp:txBody>
      <dsp:txXfrm>
        <a:off x="3892216" y="683841"/>
        <a:ext cx="2677908" cy="683388"/>
      </dsp:txXfrm>
    </dsp:sp>
    <dsp:sp modelId="{7519477C-E25E-4C67-BCD6-C3E144130C44}">
      <dsp:nvSpPr>
        <dsp:cNvPr id="0" name=""/>
        <dsp:cNvSpPr/>
      </dsp:nvSpPr>
      <dsp:spPr>
        <a:xfrm rot="2284466">
          <a:off x="2633229" y="1404816"/>
          <a:ext cx="986266" cy="0"/>
        </a:xfrm>
        <a:custGeom>
          <a:avLst/>
          <a:gdLst/>
          <a:ahLst/>
          <a:cxnLst/>
          <a:rect l="0" t="0" r="0" b="0"/>
          <a:pathLst>
            <a:path>
              <a:moveTo>
                <a:pt x="0" y="0"/>
              </a:moveTo>
              <a:lnTo>
                <a:pt x="98626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CF3C39-4CC7-4CE2-B4AD-F4F3FD6A331A}">
      <dsp:nvSpPr>
        <dsp:cNvPr id="0" name=""/>
        <dsp:cNvSpPr/>
      </dsp:nvSpPr>
      <dsp:spPr>
        <a:xfrm>
          <a:off x="3514563" y="1708923"/>
          <a:ext cx="377653"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4E225B-9C12-47B9-808A-9A7D93E875E1}">
      <dsp:nvSpPr>
        <dsp:cNvPr id="0" name=""/>
        <dsp:cNvSpPr/>
      </dsp:nvSpPr>
      <dsp:spPr>
        <a:xfrm>
          <a:off x="3892216" y="1367229"/>
          <a:ext cx="2677908" cy="6833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b="0" i="0" kern="1200"/>
            <a:t>Climate Change</a:t>
          </a:r>
          <a:endParaRPr lang="en-IN" sz="1800" kern="1200"/>
        </a:p>
      </dsp:txBody>
      <dsp:txXfrm>
        <a:off x="3892216" y="1367229"/>
        <a:ext cx="2677908" cy="6833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48539-A014-41ED-9578-7549DEDBE9D0}">
      <dsp:nvSpPr>
        <dsp:cNvPr id="0" name=""/>
        <dsp:cNvSpPr/>
      </dsp:nvSpPr>
      <dsp:spPr>
        <a:xfrm rot="5400000">
          <a:off x="6395800" y="-2603746"/>
          <a:ext cx="1633224" cy="724912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Ensure human oversight and control to prevent automation from overriding human judgment.</a:t>
          </a:r>
          <a:endParaRPr lang="en-IN" sz="1800" kern="1200" dirty="0"/>
        </a:p>
        <a:p>
          <a:pPr marL="171450" lvl="1" indent="-171450" algn="l" defTabSz="800100">
            <a:lnSpc>
              <a:spcPct val="90000"/>
            </a:lnSpc>
            <a:spcBef>
              <a:spcPct val="0"/>
            </a:spcBef>
            <a:spcAft>
              <a:spcPct val="15000"/>
            </a:spcAft>
            <a:buChar char="•"/>
          </a:pPr>
          <a:r>
            <a:rPr lang="en-US" sz="1800" kern="1200" dirty="0"/>
            <a:t>Humans must retain the ability to intervene and correct AI decisions.</a:t>
          </a:r>
          <a:endParaRPr lang="en-IN" sz="1800" kern="1200" dirty="0"/>
        </a:p>
        <a:p>
          <a:pPr marL="171450" lvl="1" indent="-171450" algn="l" defTabSz="800100">
            <a:lnSpc>
              <a:spcPct val="90000"/>
            </a:lnSpc>
            <a:spcBef>
              <a:spcPct val="0"/>
            </a:spcBef>
            <a:spcAft>
              <a:spcPct val="15000"/>
            </a:spcAft>
            <a:buChar char="•"/>
          </a:pPr>
          <a:r>
            <a:rPr lang="en-US" sz="1800" kern="1200" dirty="0"/>
            <a:t>This balance is essential for trust and safety in AI applications.</a:t>
          </a:r>
          <a:endParaRPr lang="en-IN" sz="1800" kern="1200" dirty="0"/>
        </a:p>
      </dsp:txBody>
      <dsp:txXfrm rot="-5400000">
        <a:off x="3587849" y="283932"/>
        <a:ext cx="7169400" cy="1473770"/>
      </dsp:txXfrm>
    </dsp:sp>
    <dsp:sp modelId="{3839E5FD-CA74-4B96-B3B1-38B8AA617C11}">
      <dsp:nvSpPr>
        <dsp:cNvPr id="0" name=""/>
        <dsp:cNvSpPr/>
      </dsp:nvSpPr>
      <dsp:spPr>
        <a:xfrm>
          <a:off x="489785" y="51"/>
          <a:ext cx="3098063" cy="204153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Striking a Balance</a:t>
          </a:r>
        </a:p>
      </dsp:txBody>
      <dsp:txXfrm>
        <a:off x="589444" y="99710"/>
        <a:ext cx="2898745" cy="1842213"/>
      </dsp:txXfrm>
    </dsp:sp>
    <dsp:sp modelId="{C0D052A3-8A8C-4D50-B5AB-6A9792E3B326}">
      <dsp:nvSpPr>
        <dsp:cNvPr id="0" name=""/>
        <dsp:cNvSpPr/>
      </dsp:nvSpPr>
      <dsp:spPr>
        <a:xfrm rot="5400000">
          <a:off x="6395800" y="-460139"/>
          <a:ext cx="1633224" cy="724912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AI can support doctors by providing insights for diagnosing diseases.</a:t>
          </a:r>
          <a:endParaRPr lang="en-IN" sz="1800" kern="1200" dirty="0"/>
        </a:p>
        <a:p>
          <a:pPr marL="171450" lvl="1" indent="-171450" algn="l" defTabSz="800100">
            <a:lnSpc>
              <a:spcPct val="90000"/>
            </a:lnSpc>
            <a:spcBef>
              <a:spcPct val="0"/>
            </a:spcBef>
            <a:spcAft>
              <a:spcPct val="15000"/>
            </a:spcAft>
            <a:buChar char="•"/>
          </a:pPr>
          <a:r>
            <a:rPr lang="en-US" sz="1800" kern="1200" dirty="0"/>
            <a:t>However, final decisions should always be made by healthcare professionals.</a:t>
          </a:r>
          <a:endParaRPr lang="en-IN" sz="1800" kern="1200" dirty="0"/>
        </a:p>
        <a:p>
          <a:pPr marL="171450" lvl="1" indent="-171450" algn="l" defTabSz="800100">
            <a:lnSpc>
              <a:spcPct val="90000"/>
            </a:lnSpc>
            <a:spcBef>
              <a:spcPct val="0"/>
            </a:spcBef>
            <a:spcAft>
              <a:spcPct val="15000"/>
            </a:spcAft>
            <a:buChar char="•"/>
          </a:pPr>
          <a:r>
            <a:rPr lang="en-US" sz="1800" kern="1200" dirty="0"/>
            <a:t>Human expertise, empathy, and ethical considerations are crucial in medical decisions.</a:t>
          </a:r>
          <a:endParaRPr lang="en-IN" sz="1800" kern="1200" dirty="0"/>
        </a:p>
      </dsp:txBody>
      <dsp:txXfrm rot="-5400000">
        <a:off x="3587849" y="2427539"/>
        <a:ext cx="7169400" cy="1473770"/>
      </dsp:txXfrm>
    </dsp:sp>
    <dsp:sp modelId="{7026F9A9-6EE0-4923-9DB2-24EB84C78406}">
      <dsp:nvSpPr>
        <dsp:cNvPr id="0" name=""/>
        <dsp:cNvSpPr/>
      </dsp:nvSpPr>
      <dsp:spPr>
        <a:xfrm>
          <a:off x="489785" y="2143658"/>
          <a:ext cx="3098063" cy="204153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Example: </a:t>
          </a:r>
          <a:br>
            <a:rPr lang="en-IN" sz="2000" kern="1200" dirty="0"/>
          </a:br>
          <a:r>
            <a:rPr lang="en-IN" sz="2000" kern="1200" dirty="0"/>
            <a:t>AI in Healthcare</a:t>
          </a:r>
        </a:p>
      </dsp:txBody>
      <dsp:txXfrm>
        <a:off x="589444" y="2243317"/>
        <a:ext cx="2898745" cy="18422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78C79-5AC3-4C70-B1D0-29CAB2149446}">
      <dsp:nvSpPr>
        <dsp:cNvPr id="0" name=""/>
        <dsp:cNvSpPr/>
      </dsp:nvSpPr>
      <dsp:spPr>
        <a:xfrm>
          <a:off x="0" y="128495"/>
          <a:ext cx="5152619" cy="750429"/>
        </a:xfrm>
        <a:prstGeom prst="rightArrow">
          <a:avLst>
            <a:gd name="adj1" fmla="val 50000"/>
            <a:gd name="adj2" fmla="val 5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254000" bIns="119131" numCol="1" spcCol="1270" anchor="ctr" anchorCtr="0">
          <a:noAutofit/>
        </a:bodyPr>
        <a:lstStyle/>
        <a:p>
          <a:pPr marL="0" lvl="0" indent="0" algn="l" defTabSz="800100">
            <a:lnSpc>
              <a:spcPct val="90000"/>
            </a:lnSpc>
            <a:spcBef>
              <a:spcPct val="0"/>
            </a:spcBef>
            <a:spcAft>
              <a:spcPct val="35000"/>
            </a:spcAft>
            <a:buNone/>
          </a:pPr>
          <a:r>
            <a:rPr lang="en-US" sz="1800" b="1" i="0" kern="1200" dirty="0"/>
            <a:t>The Importance of Risk Mitigation</a:t>
          </a:r>
          <a:endParaRPr lang="en-IN" sz="1800" kern="1200" dirty="0"/>
        </a:p>
      </dsp:txBody>
      <dsp:txXfrm>
        <a:off x="0" y="316102"/>
        <a:ext cx="4965012" cy="375215"/>
      </dsp:txXfrm>
    </dsp:sp>
    <dsp:sp modelId="{53626954-E9C1-44EE-AEF2-A095D55C9E97}">
      <dsp:nvSpPr>
        <dsp:cNvPr id="0" name=""/>
        <dsp:cNvSpPr/>
      </dsp:nvSpPr>
      <dsp:spPr>
        <a:xfrm>
          <a:off x="0" y="644824"/>
          <a:ext cx="4640068" cy="1950121"/>
        </a:xfrm>
        <a:prstGeom prst="re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dirty="0"/>
            <a:t>AI systems can have significant impacts, especially in sensitive domains.</a:t>
          </a:r>
        </a:p>
        <a:p>
          <a:pPr marL="0" lvl="0" indent="0" algn="l" defTabSz="711200">
            <a:lnSpc>
              <a:spcPct val="90000"/>
            </a:lnSpc>
            <a:spcBef>
              <a:spcPct val="0"/>
            </a:spcBef>
            <a:spcAft>
              <a:spcPct val="35000"/>
            </a:spcAft>
            <a:buNone/>
          </a:pPr>
          <a:endParaRPr lang="en-IN" sz="1600" kern="1200" dirty="0"/>
        </a:p>
        <a:p>
          <a:pPr marL="0" lvl="0" indent="0" algn="l" defTabSz="711200">
            <a:lnSpc>
              <a:spcPct val="90000"/>
            </a:lnSpc>
            <a:spcBef>
              <a:spcPct val="0"/>
            </a:spcBef>
            <a:spcAft>
              <a:spcPct val="35000"/>
            </a:spcAft>
            <a:buNone/>
          </a:pPr>
          <a:r>
            <a:rPr lang="en-US" sz="1600" b="0" i="0" kern="1200" dirty="0"/>
            <a:t>Rigorous testing is required to identify and mitigate risks.</a:t>
          </a:r>
        </a:p>
        <a:p>
          <a:pPr marL="0" lvl="0" indent="0" algn="l" defTabSz="711200">
            <a:lnSpc>
              <a:spcPct val="90000"/>
            </a:lnSpc>
            <a:spcBef>
              <a:spcPct val="0"/>
            </a:spcBef>
            <a:spcAft>
              <a:spcPct val="35000"/>
            </a:spcAft>
            <a:buNone/>
          </a:pPr>
          <a:endParaRPr lang="en-IN" sz="1600" kern="1200" dirty="0"/>
        </a:p>
        <a:p>
          <a:pPr marL="0" lvl="0" indent="0" algn="l" defTabSz="711200">
            <a:lnSpc>
              <a:spcPct val="90000"/>
            </a:lnSpc>
            <a:spcBef>
              <a:spcPct val="0"/>
            </a:spcBef>
            <a:spcAft>
              <a:spcPct val="35000"/>
            </a:spcAft>
            <a:buNone/>
          </a:pPr>
          <a:r>
            <a:rPr lang="en-US" sz="1600" b="0" i="0" kern="1200" dirty="0"/>
            <a:t>High-risk areas include criminal justice and autonomous vehicles.</a:t>
          </a:r>
          <a:endParaRPr lang="en-IN" sz="1600" kern="1200" dirty="0"/>
        </a:p>
      </dsp:txBody>
      <dsp:txXfrm>
        <a:off x="0" y="644824"/>
        <a:ext cx="4640068" cy="19501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48C58-AEF5-4949-B592-3DC1E3F960D6}">
      <dsp:nvSpPr>
        <dsp:cNvPr id="0" name=""/>
        <dsp:cNvSpPr/>
      </dsp:nvSpPr>
      <dsp:spPr>
        <a:xfrm>
          <a:off x="0" y="217492"/>
          <a:ext cx="6228276" cy="907088"/>
        </a:xfrm>
        <a:prstGeom prst="rightArrow">
          <a:avLst>
            <a:gd name="adj1" fmla="val 50000"/>
            <a:gd name="adj2" fmla="val 5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254000" bIns="144000" numCol="1" spcCol="1270" anchor="ctr" anchorCtr="0">
          <a:noAutofit/>
        </a:bodyPr>
        <a:lstStyle/>
        <a:p>
          <a:pPr marL="0" lvl="0" indent="0" algn="l" defTabSz="800100">
            <a:lnSpc>
              <a:spcPct val="90000"/>
            </a:lnSpc>
            <a:spcBef>
              <a:spcPct val="0"/>
            </a:spcBef>
            <a:spcAft>
              <a:spcPct val="35000"/>
            </a:spcAft>
            <a:buNone/>
          </a:pPr>
          <a:r>
            <a:rPr lang="en-US" sz="1800" b="1" i="0" kern="1200" dirty="0"/>
            <a:t>Example: Facial Recognition Systems</a:t>
          </a:r>
          <a:endParaRPr lang="en-IN" sz="1800" kern="1200" dirty="0"/>
        </a:p>
      </dsp:txBody>
      <dsp:txXfrm>
        <a:off x="0" y="444264"/>
        <a:ext cx="6001504" cy="453544"/>
      </dsp:txXfrm>
    </dsp:sp>
    <dsp:sp modelId="{459E3995-5C22-41A4-BF33-7B7D0AE3A256}">
      <dsp:nvSpPr>
        <dsp:cNvPr id="0" name=""/>
        <dsp:cNvSpPr/>
      </dsp:nvSpPr>
      <dsp:spPr>
        <a:xfrm>
          <a:off x="0" y="793946"/>
          <a:ext cx="5755549" cy="2433116"/>
        </a:xfrm>
        <a:prstGeom prst="re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0" i="0" kern="1200" dirty="0"/>
            <a:t>AI-based facial recognition has been inaccurate, especially for people of color.</a:t>
          </a:r>
        </a:p>
        <a:p>
          <a:pPr marL="0" lvl="0" indent="0" algn="l" defTabSz="622300">
            <a:lnSpc>
              <a:spcPct val="90000"/>
            </a:lnSpc>
            <a:spcBef>
              <a:spcPct val="0"/>
            </a:spcBef>
            <a:spcAft>
              <a:spcPct val="35000"/>
            </a:spcAft>
            <a:buFont typeface="Arial" panose="020B0604020202020204" pitchFamily="34" charset="0"/>
            <a:buNone/>
          </a:pPr>
          <a:endParaRPr lang="en-IN" sz="1400" kern="1200" dirty="0"/>
        </a:p>
        <a:p>
          <a:pPr marL="0" lvl="0" indent="0" algn="l" defTabSz="622300">
            <a:lnSpc>
              <a:spcPct val="90000"/>
            </a:lnSpc>
            <a:spcBef>
              <a:spcPct val="0"/>
            </a:spcBef>
            <a:spcAft>
              <a:spcPct val="35000"/>
            </a:spcAft>
            <a:buFont typeface="Arial" panose="020B0604020202020204" pitchFamily="34" charset="0"/>
            <a:buNone/>
          </a:pPr>
          <a:r>
            <a:rPr lang="en-US" sz="1400" b="0" i="0" kern="1200" dirty="0"/>
            <a:t>This has led to issues like wrongful arrests and misidentifications.</a:t>
          </a:r>
        </a:p>
        <a:p>
          <a:pPr marL="0" lvl="0" indent="0" algn="l" defTabSz="622300">
            <a:lnSpc>
              <a:spcPct val="90000"/>
            </a:lnSpc>
            <a:spcBef>
              <a:spcPct val="0"/>
            </a:spcBef>
            <a:spcAft>
              <a:spcPct val="35000"/>
            </a:spcAft>
            <a:buFont typeface="Arial" panose="020B0604020202020204" pitchFamily="34" charset="0"/>
            <a:buNone/>
          </a:pPr>
          <a:endParaRPr lang="en-IN" sz="1400" kern="1200" dirty="0"/>
        </a:p>
        <a:p>
          <a:pPr marL="0" lvl="0" indent="0" algn="l" defTabSz="622300">
            <a:lnSpc>
              <a:spcPct val="90000"/>
            </a:lnSpc>
            <a:spcBef>
              <a:spcPct val="0"/>
            </a:spcBef>
            <a:spcAft>
              <a:spcPct val="35000"/>
            </a:spcAft>
            <a:buFont typeface="Arial" panose="020B0604020202020204" pitchFamily="34" charset="0"/>
            <a:buNone/>
          </a:pPr>
          <a:r>
            <a:rPr lang="en-US" sz="1400" b="0" i="0" kern="1200" dirty="0"/>
            <a:t>These systems should be tested thoroughly to ensure accuracy and fairness.</a:t>
          </a:r>
        </a:p>
        <a:p>
          <a:pPr marL="0" lvl="0" indent="0" algn="l" defTabSz="622300">
            <a:lnSpc>
              <a:spcPct val="90000"/>
            </a:lnSpc>
            <a:spcBef>
              <a:spcPct val="0"/>
            </a:spcBef>
            <a:spcAft>
              <a:spcPct val="35000"/>
            </a:spcAft>
            <a:buFont typeface="Arial" panose="020B0604020202020204" pitchFamily="34" charset="0"/>
            <a:buNone/>
          </a:pPr>
          <a:endParaRPr lang="en-IN" sz="1400" kern="1200" dirty="0"/>
        </a:p>
        <a:p>
          <a:pPr marL="0" lvl="0" indent="0" algn="l" defTabSz="622300">
            <a:lnSpc>
              <a:spcPct val="90000"/>
            </a:lnSpc>
            <a:spcBef>
              <a:spcPct val="0"/>
            </a:spcBef>
            <a:spcAft>
              <a:spcPct val="35000"/>
            </a:spcAft>
            <a:buFont typeface="Arial" panose="020B0604020202020204" pitchFamily="34" charset="0"/>
            <a:buNone/>
          </a:pPr>
          <a:r>
            <a:rPr lang="en-US" sz="1400" b="0" i="0" kern="1200" dirty="0"/>
            <a:t>If accuracy standards are not met, the systems should not be deployed.</a:t>
          </a:r>
          <a:endParaRPr lang="en-IN" sz="1400" kern="1200" dirty="0"/>
        </a:p>
      </dsp:txBody>
      <dsp:txXfrm>
        <a:off x="0" y="793946"/>
        <a:ext cx="5755549" cy="24331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2028C-6F23-4D07-83CB-7242647DBCE8}">
      <dsp:nvSpPr>
        <dsp:cNvPr id="0" name=""/>
        <dsp:cNvSpPr/>
      </dsp:nvSpPr>
      <dsp:spPr>
        <a:xfrm>
          <a:off x="1095286" y="1494"/>
          <a:ext cx="4306009" cy="49094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rPr>
            <a:t>Ensuring Fairness in AI</a:t>
          </a:r>
          <a:endParaRPr lang="en-IN" sz="1600" kern="1200" dirty="0">
            <a:solidFill>
              <a:schemeClr val="tx1"/>
            </a:solidFill>
          </a:endParaRPr>
        </a:p>
      </dsp:txBody>
      <dsp:txXfrm>
        <a:off x="1109665" y="15873"/>
        <a:ext cx="4277251" cy="462185"/>
      </dsp:txXfrm>
    </dsp:sp>
    <dsp:sp modelId="{E0DFD741-9DE8-4858-88D2-B677D9A33498}">
      <dsp:nvSpPr>
        <dsp:cNvPr id="0" name=""/>
        <dsp:cNvSpPr/>
      </dsp:nvSpPr>
      <dsp:spPr>
        <a:xfrm>
          <a:off x="1525887" y="492438"/>
          <a:ext cx="430600" cy="368207"/>
        </a:xfrm>
        <a:custGeom>
          <a:avLst/>
          <a:gdLst/>
          <a:ahLst/>
          <a:cxnLst/>
          <a:rect l="0" t="0" r="0" b="0"/>
          <a:pathLst>
            <a:path>
              <a:moveTo>
                <a:pt x="0" y="0"/>
              </a:moveTo>
              <a:lnTo>
                <a:pt x="0" y="368207"/>
              </a:lnTo>
              <a:lnTo>
                <a:pt x="430600" y="36820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89E60C-C826-4806-98E2-0BEB576EFB3E}">
      <dsp:nvSpPr>
        <dsp:cNvPr id="0" name=""/>
        <dsp:cNvSpPr/>
      </dsp:nvSpPr>
      <dsp:spPr>
        <a:xfrm>
          <a:off x="1956488" y="615174"/>
          <a:ext cx="4066476" cy="49094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t>Incorporate </a:t>
          </a:r>
          <a:r>
            <a:rPr lang="en-US" sz="1600" b="1" i="0" kern="1200" dirty="0"/>
            <a:t>diverse perspectives</a:t>
          </a:r>
          <a:r>
            <a:rPr lang="en-US" sz="1600" b="0" i="0" kern="1200" dirty="0"/>
            <a:t> in AI design and development.</a:t>
          </a:r>
          <a:endParaRPr lang="en-IN" sz="1600" kern="1200" dirty="0"/>
        </a:p>
      </dsp:txBody>
      <dsp:txXfrm>
        <a:off x="1970867" y="629553"/>
        <a:ext cx="4037718" cy="462185"/>
      </dsp:txXfrm>
    </dsp:sp>
    <dsp:sp modelId="{895E2DE7-A6CF-452A-969B-29640B0AD3E4}">
      <dsp:nvSpPr>
        <dsp:cNvPr id="0" name=""/>
        <dsp:cNvSpPr/>
      </dsp:nvSpPr>
      <dsp:spPr>
        <a:xfrm>
          <a:off x="1525887" y="492438"/>
          <a:ext cx="430600" cy="981887"/>
        </a:xfrm>
        <a:custGeom>
          <a:avLst/>
          <a:gdLst/>
          <a:ahLst/>
          <a:cxnLst/>
          <a:rect l="0" t="0" r="0" b="0"/>
          <a:pathLst>
            <a:path>
              <a:moveTo>
                <a:pt x="0" y="0"/>
              </a:moveTo>
              <a:lnTo>
                <a:pt x="0" y="981887"/>
              </a:lnTo>
              <a:lnTo>
                <a:pt x="430600" y="98188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51D3014-57B2-4A9A-9578-9931484D2F6E}">
      <dsp:nvSpPr>
        <dsp:cNvPr id="0" name=""/>
        <dsp:cNvSpPr/>
      </dsp:nvSpPr>
      <dsp:spPr>
        <a:xfrm>
          <a:off x="1956488" y="1228853"/>
          <a:ext cx="4066476" cy="49094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t>Use regulations and standards to prevent discriminatory outcomes.</a:t>
          </a:r>
          <a:endParaRPr lang="en-IN" sz="1600" kern="1200" dirty="0"/>
        </a:p>
      </dsp:txBody>
      <dsp:txXfrm>
        <a:off x="1970867" y="1243232"/>
        <a:ext cx="4037718" cy="462185"/>
      </dsp:txXfrm>
    </dsp:sp>
    <dsp:sp modelId="{D75B5084-F04F-439E-9188-52E13D8ECC04}">
      <dsp:nvSpPr>
        <dsp:cNvPr id="0" name=""/>
        <dsp:cNvSpPr/>
      </dsp:nvSpPr>
      <dsp:spPr>
        <a:xfrm>
          <a:off x="1525887" y="492438"/>
          <a:ext cx="430600" cy="1595567"/>
        </a:xfrm>
        <a:custGeom>
          <a:avLst/>
          <a:gdLst/>
          <a:ahLst/>
          <a:cxnLst/>
          <a:rect l="0" t="0" r="0" b="0"/>
          <a:pathLst>
            <a:path>
              <a:moveTo>
                <a:pt x="0" y="0"/>
              </a:moveTo>
              <a:lnTo>
                <a:pt x="0" y="1595567"/>
              </a:lnTo>
              <a:lnTo>
                <a:pt x="430600" y="159556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71E790C-AEA6-42EC-A623-8D6B81309D65}">
      <dsp:nvSpPr>
        <dsp:cNvPr id="0" name=""/>
        <dsp:cNvSpPr/>
      </dsp:nvSpPr>
      <dsp:spPr>
        <a:xfrm>
          <a:off x="1956488" y="1842533"/>
          <a:ext cx="4066476" cy="49094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t>Consider the </a:t>
          </a:r>
          <a:r>
            <a:rPr lang="en-US" sz="1600" b="1" i="0" kern="1200" dirty="0"/>
            <a:t>impact on different groups</a:t>
          </a:r>
          <a:r>
            <a:rPr lang="en-US" sz="1600" b="0" i="0" kern="1200" dirty="0"/>
            <a:t> and mitigate negative effects.</a:t>
          </a:r>
          <a:endParaRPr lang="en-IN" sz="1600" kern="1200" dirty="0"/>
        </a:p>
      </dsp:txBody>
      <dsp:txXfrm>
        <a:off x="1970867" y="1856912"/>
        <a:ext cx="4037718" cy="46218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99E8F-D24A-4DB4-B109-FCE7BD6D11E5}">
      <dsp:nvSpPr>
        <dsp:cNvPr id="0" name=""/>
        <dsp:cNvSpPr/>
      </dsp:nvSpPr>
      <dsp:spPr>
        <a:xfrm>
          <a:off x="3300" y="119446"/>
          <a:ext cx="6098777" cy="47474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rPr>
            <a:t>AI in Hiring Processes</a:t>
          </a:r>
          <a:endParaRPr lang="en-IN" sz="1600" kern="1200" dirty="0">
            <a:solidFill>
              <a:schemeClr val="tx1"/>
            </a:solidFill>
          </a:endParaRPr>
        </a:p>
      </dsp:txBody>
      <dsp:txXfrm>
        <a:off x="17205" y="133351"/>
        <a:ext cx="6070967" cy="446936"/>
      </dsp:txXfrm>
    </dsp:sp>
    <dsp:sp modelId="{AB667EFB-7100-459B-83E4-F23DE6D78E23}">
      <dsp:nvSpPr>
        <dsp:cNvPr id="0" name=""/>
        <dsp:cNvSpPr/>
      </dsp:nvSpPr>
      <dsp:spPr>
        <a:xfrm>
          <a:off x="613177" y="594193"/>
          <a:ext cx="609877" cy="356060"/>
        </a:xfrm>
        <a:custGeom>
          <a:avLst/>
          <a:gdLst/>
          <a:ahLst/>
          <a:cxnLst/>
          <a:rect l="0" t="0" r="0" b="0"/>
          <a:pathLst>
            <a:path>
              <a:moveTo>
                <a:pt x="0" y="0"/>
              </a:moveTo>
              <a:lnTo>
                <a:pt x="0" y="356060"/>
              </a:lnTo>
              <a:lnTo>
                <a:pt x="609877" y="35606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79836F3-8F93-4B7E-ADD3-E9917D413760}">
      <dsp:nvSpPr>
        <dsp:cNvPr id="0" name=""/>
        <dsp:cNvSpPr/>
      </dsp:nvSpPr>
      <dsp:spPr>
        <a:xfrm>
          <a:off x="1223055" y="712880"/>
          <a:ext cx="4879022" cy="47474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tx1"/>
              </a:solidFill>
            </a:rPr>
            <a:t>AI should not discriminate against candidates based on protected characteristics (e.g., gender, race).</a:t>
          </a:r>
          <a:endParaRPr lang="en-IN" sz="1600" kern="1200" dirty="0">
            <a:solidFill>
              <a:schemeClr val="tx1"/>
            </a:solidFill>
          </a:endParaRPr>
        </a:p>
      </dsp:txBody>
      <dsp:txXfrm>
        <a:off x="1236960" y="726785"/>
        <a:ext cx="4851212" cy="446936"/>
      </dsp:txXfrm>
    </dsp:sp>
    <dsp:sp modelId="{494CDB6E-88D7-48F8-9331-40DC80B4F13B}">
      <dsp:nvSpPr>
        <dsp:cNvPr id="0" name=""/>
        <dsp:cNvSpPr/>
      </dsp:nvSpPr>
      <dsp:spPr>
        <a:xfrm>
          <a:off x="613177" y="594193"/>
          <a:ext cx="609877" cy="949493"/>
        </a:xfrm>
        <a:custGeom>
          <a:avLst/>
          <a:gdLst/>
          <a:ahLst/>
          <a:cxnLst/>
          <a:rect l="0" t="0" r="0" b="0"/>
          <a:pathLst>
            <a:path>
              <a:moveTo>
                <a:pt x="0" y="0"/>
              </a:moveTo>
              <a:lnTo>
                <a:pt x="0" y="949493"/>
              </a:lnTo>
              <a:lnTo>
                <a:pt x="609877" y="949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C65C546-8304-427D-8A54-71F40FE24965}">
      <dsp:nvSpPr>
        <dsp:cNvPr id="0" name=""/>
        <dsp:cNvSpPr/>
      </dsp:nvSpPr>
      <dsp:spPr>
        <a:xfrm>
          <a:off x="1223055" y="1306313"/>
          <a:ext cx="4879022" cy="47474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tx1"/>
              </a:solidFill>
            </a:rPr>
            <a:t>Training AI on diverse datasets helps avoid biased outcomes.</a:t>
          </a:r>
          <a:endParaRPr lang="en-IN" sz="1600" kern="1200" dirty="0">
            <a:solidFill>
              <a:schemeClr val="tx1"/>
            </a:solidFill>
          </a:endParaRPr>
        </a:p>
      </dsp:txBody>
      <dsp:txXfrm>
        <a:off x="1236960" y="1320218"/>
        <a:ext cx="4851212" cy="446936"/>
      </dsp:txXfrm>
    </dsp:sp>
    <dsp:sp modelId="{017E1302-0433-481C-8DB6-7E2907150FD1}">
      <dsp:nvSpPr>
        <dsp:cNvPr id="0" name=""/>
        <dsp:cNvSpPr/>
      </dsp:nvSpPr>
      <dsp:spPr>
        <a:xfrm>
          <a:off x="613177" y="594193"/>
          <a:ext cx="609877" cy="1542927"/>
        </a:xfrm>
        <a:custGeom>
          <a:avLst/>
          <a:gdLst/>
          <a:ahLst/>
          <a:cxnLst/>
          <a:rect l="0" t="0" r="0" b="0"/>
          <a:pathLst>
            <a:path>
              <a:moveTo>
                <a:pt x="0" y="0"/>
              </a:moveTo>
              <a:lnTo>
                <a:pt x="0" y="1542927"/>
              </a:lnTo>
              <a:lnTo>
                <a:pt x="609877" y="154292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6C24525-9D57-4A10-8A11-FE1AD99345B2}">
      <dsp:nvSpPr>
        <dsp:cNvPr id="0" name=""/>
        <dsp:cNvSpPr/>
      </dsp:nvSpPr>
      <dsp:spPr>
        <a:xfrm>
          <a:off x="1223055" y="1899747"/>
          <a:ext cx="4879022" cy="47474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tx1"/>
              </a:solidFill>
            </a:rPr>
            <a:t>Regular monitoring is essential to detect and correct bias in AI systems.</a:t>
          </a:r>
          <a:endParaRPr lang="en-IN" sz="1600" kern="1200" dirty="0">
            <a:solidFill>
              <a:schemeClr val="tx1"/>
            </a:solidFill>
          </a:endParaRPr>
        </a:p>
      </dsp:txBody>
      <dsp:txXfrm>
        <a:off x="1236960" y="1913652"/>
        <a:ext cx="4851212" cy="446936"/>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7.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dirty="0"/>
              <a:t>Welcome, everyone! Today, we will delve into the interconnected realms of AI ethics, fairness, and sustainability.</a:t>
            </a:r>
          </a:p>
          <a:p>
            <a:pPr marL="158750" indent="0">
              <a:buNone/>
            </a:pPr>
            <a:endParaRPr lang="en-US" b="1" dirty="0"/>
          </a:p>
          <a:p>
            <a:pPr marL="158750" indent="0">
              <a:buNone/>
            </a:pPr>
            <a:r>
              <a:rPr lang="en-US" dirty="0"/>
              <a:t>As AI technologies become increasingly integrated into our daily lives, it’s imperative that we address the ethical implications of their </a:t>
            </a:r>
            <a:r>
              <a:rPr lang="en-US" dirty="0" err="1"/>
              <a:t>use.The</a:t>
            </a:r>
            <a:r>
              <a:rPr lang="en-US" dirty="0"/>
              <a:t> potential of AI to transform industries and societies is immense, but it comes with significant responsibilities.</a:t>
            </a: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619783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dirty="0"/>
              <a:t>Striking a Balance</a:t>
            </a:r>
            <a:endParaRPr lang="en-US" dirty="0"/>
          </a:p>
          <a:p>
            <a:pPr>
              <a:buFont typeface="Arial" panose="020B0604020202020204" pitchFamily="34" charset="0"/>
              <a:buChar char="•"/>
            </a:pPr>
            <a:r>
              <a:rPr lang="en-US" dirty="0"/>
              <a:t>To ensure AI works alongside humans effectively, </a:t>
            </a:r>
            <a:r>
              <a:rPr lang="en-US" b="1" dirty="0"/>
              <a:t>human oversight</a:t>
            </a:r>
            <a:r>
              <a:rPr lang="en-US" dirty="0"/>
              <a:t> is crucial. Even highly autonomous systems must allow for human intervention when necessary.</a:t>
            </a:r>
          </a:p>
          <a:p>
            <a:pPr>
              <a:buFont typeface="Arial" panose="020B0604020202020204" pitchFamily="34" charset="0"/>
              <a:buChar char="•"/>
            </a:pPr>
            <a:r>
              <a:rPr lang="en-US" dirty="0"/>
              <a:t>Humans need to retain the authority to correct or override AI decisions if something goes wrong. This ensures accountability and helps build trust in AI technologies.</a:t>
            </a:r>
          </a:p>
          <a:p>
            <a:pPr>
              <a:buFont typeface="Arial" panose="020B0604020202020204" pitchFamily="34" charset="0"/>
              <a:buChar char="•"/>
            </a:pPr>
            <a:r>
              <a:rPr lang="en-US" dirty="0"/>
              <a:t>By maintaining this balance, AI can function as a powerful tool without undermining human autonomy or decision-making authority.</a:t>
            </a:r>
          </a:p>
          <a:p>
            <a:pPr>
              <a:buFont typeface="Arial" panose="020B0604020202020204" pitchFamily="34" charset="0"/>
              <a:buChar char="•"/>
            </a:pPr>
            <a:endParaRPr lang="en-US" dirty="0"/>
          </a:p>
          <a:p>
            <a:pPr marL="158750" indent="0">
              <a:buFont typeface="Arial" panose="020B0604020202020204" pitchFamily="34" charset="0"/>
              <a:buNone/>
            </a:pPr>
            <a:r>
              <a:rPr lang="en-US" dirty="0"/>
              <a:t>Let’s take a look at how this works in practice, specifically in the healthcare field.</a:t>
            </a:r>
          </a:p>
          <a:p>
            <a:pPr marL="158750" indent="0">
              <a:buFont typeface="Arial" panose="020B0604020202020204" pitchFamily="34" charset="0"/>
              <a:buNone/>
            </a:pPr>
            <a:endParaRPr lang="en-US" dirty="0"/>
          </a:p>
          <a:p>
            <a:pPr marL="158750" indent="0">
              <a:buNone/>
            </a:pPr>
            <a:r>
              <a:rPr lang="en-US" b="1" dirty="0"/>
              <a:t>Example: AI in Healthcare</a:t>
            </a:r>
          </a:p>
          <a:p>
            <a:pPr marL="158750" indent="0">
              <a:buNone/>
            </a:pPr>
            <a:endParaRPr lang="en-US" dirty="0"/>
          </a:p>
          <a:p>
            <a:pPr marL="158750" indent="0">
              <a:buFont typeface="Arial" panose="020B0604020202020204" pitchFamily="34" charset="0"/>
              <a:buNone/>
            </a:pPr>
            <a:r>
              <a:rPr lang="en-US" dirty="0"/>
              <a:t>In healthcare, AI systems can support doctors by analyzing patient data and suggesting diagnoses or treatments. These systems can process information at great speed and provide insights that might not be immediately obvious to a human doctor.</a:t>
            </a:r>
          </a:p>
          <a:p>
            <a:pPr marL="158750" indent="0">
              <a:buFont typeface="Arial" panose="020B0604020202020204" pitchFamily="34" charset="0"/>
              <a:buNone/>
            </a:pPr>
            <a:endParaRPr lang="en-US" dirty="0"/>
          </a:p>
          <a:p>
            <a:pPr>
              <a:buFont typeface="Arial" panose="020B0604020202020204" pitchFamily="34" charset="0"/>
              <a:buChar char="•"/>
            </a:pPr>
            <a:r>
              <a:rPr lang="en-US" b="1" dirty="0"/>
              <a:t>1:</a:t>
            </a:r>
            <a:r>
              <a:rPr lang="en-US" dirty="0"/>
              <a:t> Despite the value AI provides, </a:t>
            </a:r>
            <a:r>
              <a:rPr lang="en-US" b="1" dirty="0"/>
              <a:t>final decisions</a:t>
            </a:r>
            <a:r>
              <a:rPr lang="en-US" dirty="0"/>
              <a:t> in diagnosis and treatment should always be made by healthcare professionals. This is because human expertise, intuition, and empathy are vital in delivering care tailored to the patient's needs.</a:t>
            </a:r>
          </a:p>
          <a:p>
            <a:pPr>
              <a:buFont typeface="Arial" panose="020B0604020202020204" pitchFamily="34" charset="0"/>
              <a:buChar char="•"/>
            </a:pPr>
            <a:r>
              <a:rPr lang="en-US" b="1" dirty="0"/>
              <a:t>2:</a:t>
            </a:r>
            <a:r>
              <a:rPr lang="en-US" dirty="0"/>
              <a:t> The role of AI in healthcare is to augment human capabilities, not to replace the doctor’s judgment. It’s essential that humans retain control to ensure that ethical and empathetic considerations are part of medical decision-making.</a:t>
            </a:r>
          </a:p>
          <a:p>
            <a:pPr marL="158750" indent="0">
              <a:buFont typeface="Arial" panose="020B0604020202020204" pitchFamily="34" charset="0"/>
              <a:buNone/>
            </a:pPr>
            <a:endParaRPr lang="en-US" b="1" dirty="0"/>
          </a:p>
          <a:p>
            <a:pPr marL="158750" indent="0">
              <a:buFont typeface="Arial" panose="020B0604020202020204" pitchFamily="34" charset="0"/>
              <a:buNone/>
            </a:pPr>
            <a:r>
              <a:rPr lang="en-US" b="1" dirty="0"/>
              <a:t>Conclusion:</a:t>
            </a:r>
            <a:r>
              <a:rPr lang="en-US" dirty="0"/>
              <a:t> This example highlights the importance of maintaining human autonomy in AI, ensuring that AI enhances human work rather than taking over key responsibilities.</a:t>
            </a:r>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226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Non-Maleficence in AI (The "Do No Harm" Principle)</a:t>
            </a:r>
          </a:p>
          <a:p>
            <a:pPr marL="158750" indent="0">
              <a:buNone/>
            </a:pPr>
            <a:endParaRPr lang="en-US" dirty="0"/>
          </a:p>
          <a:p>
            <a:pPr marL="457200" indent="-298450"/>
            <a:r>
              <a:rPr lang="en-US" dirty="0"/>
              <a:t>Now, we’re discussing the principle of </a:t>
            </a:r>
            <a:r>
              <a:rPr lang="en-US" b="1" dirty="0"/>
              <a:t>non-maleficence</a:t>
            </a:r>
            <a:r>
              <a:rPr lang="en-US" dirty="0"/>
              <a:t> in AI, commonly known as the "do no harm" principle. This is a critical ethical guideline that applies to the design and deployment of AI systems.</a:t>
            </a:r>
          </a:p>
          <a:p>
            <a:pPr marL="457200" indent="-298450"/>
            <a:r>
              <a:rPr lang="en-US" dirty="0"/>
              <a:t>AI systems must be designed in ways that </a:t>
            </a:r>
            <a:r>
              <a:rPr lang="en-US" b="1" dirty="0"/>
              <a:t>prevent harm</a:t>
            </a:r>
            <a:r>
              <a:rPr lang="en-US" dirty="0"/>
              <a:t> to individuals and society. This includes avoiding actions that could lead to physical, emotional, or societal damage.</a:t>
            </a:r>
          </a:p>
          <a:p>
            <a:pPr marL="457200" indent="-298450"/>
            <a:r>
              <a:rPr lang="en-US" dirty="0"/>
              <a:t>It’s essential to consider both the intended outcomes of AI as well as any </a:t>
            </a:r>
            <a:r>
              <a:rPr lang="en-US" b="1" dirty="0"/>
              <a:t>unintended consequences</a:t>
            </a:r>
            <a:r>
              <a:rPr lang="en-US" dirty="0"/>
              <a:t> that may arise. A poorly designed AI system could perpetuate discrimination, reinforce biases, or even create unsafe situations for users or the public.</a:t>
            </a:r>
          </a:p>
          <a:p>
            <a:pPr marL="457200" indent="-298450"/>
            <a:r>
              <a:rPr lang="en-US" dirty="0"/>
              <a:t>For instance, an AI system used in healthcare or criminal justice could exacerbate inequalities if not carefully designed and tested. That’s why this principle is foundational to responsible AI development.</a:t>
            </a:r>
          </a:p>
          <a:p>
            <a:pPr>
              <a:buFont typeface="Arial" panose="020B0604020202020204" pitchFamily="34" charset="0"/>
              <a:buChar char="•"/>
            </a:pPr>
            <a:endParaRPr lang="en-US" dirty="0"/>
          </a:p>
          <a:p>
            <a:pPr marL="158750" indent="0">
              <a:buFont typeface="Arial" panose="020B0604020202020204" pitchFamily="34" charset="0"/>
              <a:buNone/>
            </a:pPr>
            <a:r>
              <a:rPr lang="en-US" dirty="0"/>
              <a:t>Now, let’s look at the importance of risk mitigation in AI deployment.</a:t>
            </a:r>
          </a:p>
          <a:p>
            <a:pPr marL="158750" indent="0">
              <a:buFont typeface="Arial" panose="020B0604020202020204" pitchFamily="34" charset="0"/>
              <a:buNone/>
            </a:pPr>
            <a:endParaRPr lang="en-US" dirty="0"/>
          </a:p>
          <a:p>
            <a:pPr marL="158750" indent="0">
              <a:buNone/>
            </a:pPr>
            <a:r>
              <a:rPr lang="en-US" b="1" dirty="0"/>
              <a:t>The Importance of Risk Mitigation</a:t>
            </a:r>
            <a:endParaRPr lang="en-US" dirty="0"/>
          </a:p>
          <a:p>
            <a:pPr marL="457200" indent="-298450"/>
            <a:r>
              <a:rPr lang="en-US" dirty="0"/>
              <a:t>AI systems, especially those with significant impacts in society, must be rigorously tested to </a:t>
            </a:r>
            <a:r>
              <a:rPr lang="en-US" b="1" dirty="0"/>
              <a:t>identify and mitigate risks</a:t>
            </a:r>
            <a:r>
              <a:rPr lang="en-US" dirty="0"/>
              <a:t>. These risks are more prevalent in sensitive domains such as criminal justice, autonomous vehicles, and healthcare, where incorrect decisions can have devastating consequences.</a:t>
            </a:r>
          </a:p>
          <a:p>
            <a:pPr marL="457200" indent="-298450"/>
            <a:r>
              <a:rPr lang="en-US" dirty="0"/>
              <a:t>Rigorous testing means not only checking that the AI works as intended but also ensuring that it does not produce </a:t>
            </a:r>
            <a:r>
              <a:rPr lang="en-US" b="1" dirty="0"/>
              <a:t>biased or harmful results</a:t>
            </a:r>
            <a:r>
              <a:rPr lang="en-US" dirty="0"/>
              <a:t>.</a:t>
            </a:r>
          </a:p>
          <a:p>
            <a:pPr marL="457200" indent="-298450"/>
            <a:r>
              <a:rPr lang="en-US" dirty="0"/>
              <a:t>The impact of AI in these high-risk areas makes it crucial to have systems in place to intervene and correct any errors before real-world deployment.</a:t>
            </a:r>
          </a:p>
          <a:p>
            <a:pPr marL="158750" indent="0">
              <a:buFont typeface="Arial" panose="020B0604020202020204" pitchFamily="34" charset="0"/>
              <a:buNone/>
            </a:pPr>
            <a:endParaRPr lang="en-US" dirty="0"/>
          </a:p>
          <a:p>
            <a:pPr marL="158750" indent="0">
              <a:buFont typeface="Arial" panose="020B0604020202020204" pitchFamily="34" charset="0"/>
              <a:buNone/>
            </a:pPr>
            <a:r>
              <a:rPr lang="en-US" dirty="0"/>
              <a:t>A clear example of the need for this principle can be seen in AI-based facial recognition systems.</a:t>
            </a:r>
          </a:p>
          <a:p>
            <a:pPr marL="158750" indent="0">
              <a:buFont typeface="Arial" panose="020B0604020202020204" pitchFamily="34" charset="0"/>
              <a:buNone/>
            </a:pPr>
            <a:endParaRPr lang="en-US" dirty="0"/>
          </a:p>
          <a:p>
            <a:pPr marL="158750" indent="0">
              <a:buNone/>
            </a:pPr>
            <a:r>
              <a:rPr lang="en-US" b="1" dirty="0"/>
              <a:t>Example: Facial Recognition Systems</a:t>
            </a:r>
          </a:p>
          <a:p>
            <a:pPr marL="457200" indent="-298450"/>
            <a:r>
              <a:rPr lang="en-US" dirty="0"/>
              <a:t>One prominent area where the "do no harm" principle is essential is in </a:t>
            </a:r>
            <a:r>
              <a:rPr lang="en-US" b="1" dirty="0"/>
              <a:t>facial recognition technology</a:t>
            </a:r>
            <a:r>
              <a:rPr lang="en-US" dirty="0"/>
              <a:t>. Unfortunately, studies have shown that these systems are often inaccurate, particularly when identifying people of color. This inaccuracy has led to wrongful arrests and misidentifications, which are clear examples of unintended harm.</a:t>
            </a:r>
          </a:p>
          <a:p>
            <a:pPr marL="457200" indent="-298450"/>
            <a:r>
              <a:rPr lang="en-US" dirty="0"/>
              <a:t>These AI systems must be thoroughly tested to ensure they meet high standards of accuracy and </a:t>
            </a:r>
            <a:r>
              <a:rPr lang="en-US" b="1" dirty="0"/>
              <a:t>fairness</a:t>
            </a:r>
            <a:r>
              <a:rPr lang="en-US" dirty="0"/>
              <a:t>. In their current state, they could cause significant harm to marginalized communities.</a:t>
            </a:r>
          </a:p>
          <a:p>
            <a:pPr marL="457200" indent="-298450"/>
            <a:r>
              <a:rPr lang="en-US" dirty="0"/>
              <a:t>If these systems cannot meet the necessary standards, they should not be deployed at all. The principle of </a:t>
            </a:r>
            <a:r>
              <a:rPr lang="en-US" b="1" dirty="0"/>
              <a:t>non-maleficence</a:t>
            </a:r>
            <a:r>
              <a:rPr lang="en-US" dirty="0"/>
              <a:t> requires that we do everything in our power to ensure AI does not perpetuate harm or bias.</a:t>
            </a:r>
          </a:p>
          <a:p>
            <a:pPr marL="158750" indent="0">
              <a:buFont typeface="Arial" panose="020B0604020202020204" pitchFamily="34" charset="0"/>
              <a:buNone/>
            </a:pPr>
            <a:endParaRPr lang="en-US" b="1" dirty="0"/>
          </a:p>
          <a:p>
            <a:pPr marL="158750" indent="0">
              <a:buFont typeface="Arial" panose="020B0604020202020204" pitchFamily="34" charset="0"/>
              <a:buNone/>
            </a:pPr>
            <a:r>
              <a:rPr lang="en-US" dirty="0"/>
              <a:t>This example illustrates the broader point: AI, while powerful, must be carefully managed to ensure it benefits society without causing harm.</a:t>
            </a:r>
          </a:p>
          <a:p>
            <a:pPr marL="158750" indent="0">
              <a:buNone/>
            </a:pPr>
            <a:endParaRPr lang="en-IN" dirty="0"/>
          </a:p>
        </p:txBody>
      </p:sp>
    </p:spTree>
    <p:extLst>
      <p:ext uri="{BB962C8B-B14F-4D97-AF65-F5344CB8AC3E}">
        <p14:creationId xmlns:p14="http://schemas.microsoft.com/office/powerpoint/2010/main" val="173145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Fairness in AI</a:t>
            </a:r>
          </a:p>
          <a:p>
            <a:pPr marL="158750" indent="0">
              <a:buNone/>
            </a:pPr>
            <a:endParaRPr lang="en-US" dirty="0"/>
          </a:p>
          <a:p>
            <a:r>
              <a:rPr lang="en-US" dirty="0"/>
              <a:t>AI systems should strive to operate without bias, ensuring they do not discriminate against individuals based on race, gender, socioeconomic status, or other personal characteristics. However, achieving fairness in AI can be challenging because AI systems are often trained on historical or real-world data, which may reflect existing societal biases. If this biased data is used without intervention, AI models may perpetuate or even amplify those inequalities, leading to unfair treatment in critical areas such as hiring, lending, healthcare, and law enforcement.</a:t>
            </a:r>
          </a:p>
          <a:p>
            <a:r>
              <a:rPr lang="en-US" dirty="0"/>
              <a:t>Achieving fairness in AI requires a proactive and intentional approach in both the design and deployment of these systems. Developers must identify potential sources of bias, carefully select training data, and implement strategies that detect and mitigate discrimination. This ensures that AI operates in a way that is ethical, equitable, and fair across diverse populations.</a:t>
            </a:r>
          </a:p>
          <a:p>
            <a:pPr marL="158750" indent="0">
              <a:buNone/>
            </a:pPr>
            <a:endParaRPr lang="en-US" b="1" dirty="0"/>
          </a:p>
          <a:p>
            <a:pPr marL="158750" indent="0">
              <a:buNone/>
            </a:pPr>
            <a:r>
              <a:rPr lang="en-US" b="1" dirty="0"/>
              <a:t>Ensuring Fairness in AI</a:t>
            </a:r>
          </a:p>
          <a:p>
            <a:pPr>
              <a:buFont typeface="+mj-lt"/>
              <a:buAutoNum type="arabicPeriod"/>
            </a:pPr>
            <a:r>
              <a:rPr lang="en-US" b="1" dirty="0"/>
              <a:t>Incorporate Diverse Perspectives in AI Design and Development</a:t>
            </a:r>
            <a:r>
              <a:rPr lang="en-US" dirty="0"/>
              <a:t>:</a:t>
            </a:r>
            <a:br>
              <a:rPr lang="en-US" dirty="0"/>
            </a:br>
            <a:r>
              <a:rPr lang="en-US" dirty="0"/>
              <a:t>Involving a diverse group of developers, data scientists, and stakeholders in the creation of AI systems is crucial for minimizing bias. When AI is developed by teams that lack diversity, it may reflect the narrow perspectives and assumptions of the people who created it. By integrating a variety of viewpoints—including gender, cultural, and socioeconomic diversity—organizations can better account for different needs, experiences, and potential biases that might arise during AI development.</a:t>
            </a:r>
          </a:p>
          <a:p>
            <a:pPr>
              <a:buFont typeface="+mj-lt"/>
              <a:buAutoNum type="arabicPeriod"/>
            </a:pPr>
            <a:r>
              <a:rPr lang="en-US" b="1" dirty="0"/>
              <a:t>Use Regulations and Standards to Prevent Discriminatory Outcomes</a:t>
            </a:r>
            <a:r>
              <a:rPr lang="en-US" dirty="0"/>
              <a:t>:</a:t>
            </a:r>
            <a:br>
              <a:rPr lang="en-US" dirty="0"/>
            </a:br>
            <a:r>
              <a:rPr lang="en-US" dirty="0"/>
              <a:t>Governments and organizations are increasingly introducing regulations, such as the </a:t>
            </a:r>
            <a:r>
              <a:rPr lang="en-US" b="1" dirty="0"/>
              <a:t>EU AI Act</a:t>
            </a:r>
            <a:r>
              <a:rPr lang="en-US" dirty="0"/>
              <a:t> or </a:t>
            </a:r>
            <a:r>
              <a:rPr lang="en-US" b="1" dirty="0"/>
              <a:t>AI ethics guidelines</a:t>
            </a:r>
            <a:r>
              <a:rPr lang="en-US" dirty="0"/>
              <a:t>, to ensure AI systems do not produce discriminatory outcomes. These standards require that AI systems undergo rigorous testing for fairness and are held accountable for decisions that impact people's lives. Regulatory frameworks help set clear boundaries for the acceptable use of AI and encourage companies to adopt practices that promote fairness and ethical AI use.</a:t>
            </a:r>
          </a:p>
          <a:p>
            <a:pPr>
              <a:buFont typeface="+mj-lt"/>
              <a:buAutoNum type="arabicPeriod"/>
            </a:pPr>
            <a:r>
              <a:rPr lang="en-US" b="1" dirty="0"/>
              <a:t>Consider the Impact on Different Groups and Mitigate Negative Effects</a:t>
            </a:r>
            <a:r>
              <a:rPr lang="en-US" dirty="0"/>
              <a:t>:</a:t>
            </a:r>
            <a:br>
              <a:rPr lang="en-US" dirty="0"/>
            </a:br>
            <a:r>
              <a:rPr lang="en-US" dirty="0"/>
              <a:t>Fairness in AI must also consider how the system’s decisions affect different groups of people, especially marginalized or vulnerable populations. For example, if an AI system is used in healthcare, it’s important to ensure that it works equally well for all patients, regardless of their demographic characteristics. Developers need to assess the impact of AI on various subgroups, run bias audits, and adjust algorithms as needed to mitigate any disproportionate negative effects.</a:t>
            </a:r>
          </a:p>
          <a:p>
            <a:pPr marL="158750" indent="0">
              <a:buNone/>
            </a:pPr>
            <a:endParaRPr lang="en-US" b="1" dirty="0"/>
          </a:p>
          <a:p>
            <a:pPr marL="158750" indent="0">
              <a:buNone/>
            </a:pPr>
            <a:r>
              <a:rPr lang="en-US" b="1" dirty="0"/>
              <a:t>AI in Hiring Processes</a:t>
            </a:r>
          </a:p>
          <a:p>
            <a:r>
              <a:rPr lang="en-US" dirty="0"/>
              <a:t>The use of AI in hiring processes is becoming more common as companies turn to automated systems to screen resumes, assess candidates, and even conduct interviews. However, the potential for AI to introduce bias into hiring is a major concern, especially when these systems are not designed with fairness in mind.</a:t>
            </a:r>
          </a:p>
          <a:p>
            <a:pPr>
              <a:buFont typeface="+mj-lt"/>
              <a:buAutoNum type="arabicPeriod"/>
            </a:pPr>
            <a:r>
              <a:rPr lang="en-US" b="1" dirty="0"/>
              <a:t>AI Should Not Discriminate Against Candidates Based on Protected Characteristics</a:t>
            </a:r>
            <a:r>
              <a:rPr lang="en-US" dirty="0"/>
              <a:t>:</a:t>
            </a:r>
            <a:br>
              <a:rPr lang="en-US" dirty="0"/>
            </a:br>
            <a:r>
              <a:rPr lang="en-US" dirty="0"/>
              <a:t>AI systems used in hiring must comply with anti-discrimination laws, ensuring that decisions do not unfairly disadvantage candidates based on protected characteristics such as gender, race, age, or disability. For instance, if an AI hiring tool favors male candidates because it was trained on historical data from a male-dominated workforce, this would perpetuate gender bias. Ensuring that AI respects legal and ethical boundaries is essential to fair hiring practices.</a:t>
            </a:r>
          </a:p>
          <a:p>
            <a:pPr>
              <a:buFont typeface="+mj-lt"/>
              <a:buAutoNum type="arabicPeriod"/>
            </a:pPr>
            <a:r>
              <a:rPr lang="en-US" b="1" dirty="0"/>
              <a:t>Training AI on Diverse Datasets Helps Avoid Biased Outcomes</a:t>
            </a:r>
            <a:r>
              <a:rPr lang="en-US" dirty="0"/>
              <a:t>:</a:t>
            </a:r>
            <a:br>
              <a:rPr lang="en-US" dirty="0"/>
            </a:br>
            <a:r>
              <a:rPr lang="en-US" dirty="0"/>
              <a:t>To reduce the risk of biased hiring decisions, AI models must be trained on datasets that are diverse and representative of a wide range of candidates. A dataset that reflects diverse experiences, backgrounds, and qualifications will help ensure that the AI system does not reinforce existing prejudices or overlook certain groups of applicants. Diverse data can help the AI make fairer and more accurate hiring decisions.</a:t>
            </a:r>
          </a:p>
          <a:p>
            <a:pPr>
              <a:buFont typeface="+mj-lt"/>
              <a:buAutoNum type="arabicPeriod"/>
            </a:pPr>
            <a:r>
              <a:rPr lang="en-US" b="1" dirty="0"/>
              <a:t>Regular Monitoring is Essential to Detect and Correct Bias in AI Systems</a:t>
            </a:r>
            <a:r>
              <a:rPr lang="en-US" dirty="0"/>
              <a:t>:</a:t>
            </a:r>
            <a:br>
              <a:rPr lang="en-US" dirty="0"/>
            </a:br>
            <a:r>
              <a:rPr lang="en-US" dirty="0"/>
              <a:t>AI systems in hiring should not be left unchecked after deployment. Continuous monitoring and evaluation are crucial for identifying any biased outcomes or unintended patterns that may emerge over time. By regularly auditing the system's decisions, companies can spot potential fairness issues early on and make necessary adjustments to the algorithm to prevent discrimination. This iterative process is key to maintaining fairness and accountability in AI-powered hiring.</a:t>
            </a:r>
          </a:p>
          <a:p>
            <a:pPr marL="158750" indent="0">
              <a:buNone/>
            </a:pPr>
            <a:endParaRPr lang="en-IN" dirty="0"/>
          </a:p>
        </p:txBody>
      </p:sp>
    </p:spTree>
    <p:extLst>
      <p:ext uri="{BB962C8B-B14F-4D97-AF65-F5344CB8AC3E}">
        <p14:creationId xmlns:p14="http://schemas.microsoft.com/office/powerpoint/2010/main" val="3642395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Sustainability in AI</a:t>
            </a:r>
          </a:p>
          <a:p>
            <a:pPr marL="158750" indent="0">
              <a:buNone/>
            </a:pPr>
            <a:endParaRPr lang="en-US" dirty="0"/>
          </a:p>
          <a:p>
            <a:r>
              <a:rPr lang="en-US" dirty="0"/>
              <a:t>The rise of AI has brought about significant technological advancements, but it also raises critical concerns related to environmental and social impacts. </a:t>
            </a:r>
            <a:r>
              <a:rPr lang="en-US" b="1" dirty="0"/>
              <a:t>Training large AI models</a:t>
            </a:r>
            <a:r>
              <a:rPr lang="en-US" dirty="0"/>
              <a:t>, especially those based on deep learning, requires immense computational power and vast amounts of data, which in turn consumes a great deal of energy. For instance, training a single state-of-the-art AI model can have a carbon footprint comparable to that of several cars over their entire lifetimes. This has sparked debates about the environmental sustainability of AI development.</a:t>
            </a:r>
          </a:p>
          <a:p>
            <a:r>
              <a:rPr lang="en-US" dirty="0"/>
              <a:t>Moreover, beyond its environmental footprint, AI must be designed and implemented with careful consideration of its social impact. While AI has the potential to improve life quality and solve major societal problems—such as healthcare accessibility, education, and climate change—it also risks creating or exacerbating inequalities. If not thoughtfully managed, AI could lead to job displacement, increased surveillance, or biased decision-making, disproportionately affecting marginalized groups.</a:t>
            </a:r>
          </a:p>
          <a:p>
            <a:r>
              <a:rPr lang="en-US" dirty="0"/>
              <a:t>It is therefore essential that AI not only pushes technological boundaries but also aligns with broader social and environmental objectives, contributing positively to human well-being and environmental sustainability.</a:t>
            </a:r>
          </a:p>
          <a:p>
            <a:pPr marL="158750" indent="0">
              <a:buNone/>
            </a:pPr>
            <a:endParaRPr lang="en-US" b="1" dirty="0"/>
          </a:p>
          <a:p>
            <a:pPr marL="158750" indent="0">
              <a:buNone/>
            </a:pPr>
            <a:r>
              <a:rPr lang="en-US" b="1" dirty="0"/>
              <a:t>Addressing AI’s Environmental Impact</a:t>
            </a:r>
          </a:p>
          <a:p>
            <a:pPr>
              <a:buFont typeface="+mj-lt"/>
              <a:buAutoNum type="arabicPeriod"/>
            </a:pPr>
            <a:r>
              <a:rPr lang="en-US" b="1" dirty="0"/>
              <a:t>Develop Energy-Efficient AI Models and Algorithms to Reduce Environmental Footprint</a:t>
            </a:r>
            <a:r>
              <a:rPr lang="en-US" dirty="0"/>
              <a:t>:</a:t>
            </a:r>
            <a:br>
              <a:rPr lang="en-US" dirty="0"/>
            </a:br>
            <a:r>
              <a:rPr lang="en-US" dirty="0"/>
              <a:t>AI researchers and developers are increasingly focusing on creating energy-efficient algorithms that require less computational power and, consequently, less energy. Techniques such as </a:t>
            </a:r>
            <a:r>
              <a:rPr lang="en-US" b="1" dirty="0"/>
              <a:t>model compression</a:t>
            </a:r>
            <a:r>
              <a:rPr lang="en-US" dirty="0"/>
              <a:t>, </a:t>
            </a:r>
            <a:r>
              <a:rPr lang="en-US" b="1" dirty="0"/>
              <a:t>efficient hardware</a:t>
            </a:r>
            <a:r>
              <a:rPr lang="en-US" dirty="0"/>
              <a:t> like AI-specific chips, and improved </a:t>
            </a:r>
            <a:r>
              <a:rPr lang="en-US" b="1" dirty="0"/>
              <a:t>algorithm design</a:t>
            </a:r>
            <a:r>
              <a:rPr lang="en-US" dirty="0"/>
              <a:t> can help reduce the environmental footprint. For instance, Google has explored techniques like </a:t>
            </a:r>
            <a:r>
              <a:rPr lang="en-US" b="1" dirty="0"/>
              <a:t>neural architecture search</a:t>
            </a:r>
            <a:r>
              <a:rPr lang="en-US" dirty="0"/>
              <a:t>, which automatically finds more efficient neural networks that perform the same tasks but require less energy to train and deploy.</a:t>
            </a:r>
          </a:p>
          <a:p>
            <a:pPr>
              <a:buFont typeface="+mj-lt"/>
              <a:buAutoNum type="arabicPeriod"/>
            </a:pPr>
            <a:r>
              <a:rPr lang="en-US" b="1" dirty="0"/>
              <a:t>Consider the Social Implications of AI and Ensure it Benefits Society</a:t>
            </a:r>
            <a:r>
              <a:rPr lang="en-US" dirty="0"/>
              <a:t>:</a:t>
            </a:r>
            <a:br>
              <a:rPr lang="en-US" dirty="0"/>
            </a:br>
            <a:r>
              <a:rPr lang="en-US" dirty="0"/>
              <a:t>When designing AI systems, developers must consider the broader social implications of their technology. AI should be used to tackle real-world problems like healthcare access, education, poverty reduction, and disaster response, rather than exacerbating social inequalities or being limited to profit-driven use cases. By ensuring AI is aligned with the needs of society, developers can help AI serve as a tool for positive social transformation.</a:t>
            </a:r>
          </a:p>
          <a:p>
            <a:pPr>
              <a:buFont typeface="+mj-lt"/>
              <a:buAutoNum type="arabicPeriod"/>
            </a:pPr>
            <a:r>
              <a:rPr lang="en-US" b="1" dirty="0"/>
              <a:t>Balance Technological Advancement with Sustainability Goals</a:t>
            </a:r>
            <a:r>
              <a:rPr lang="en-US" dirty="0"/>
              <a:t>:</a:t>
            </a:r>
            <a:br>
              <a:rPr lang="en-US" dirty="0"/>
            </a:br>
            <a:r>
              <a:rPr lang="en-US" dirty="0"/>
              <a:t>There’s a delicate balance between pushing the boundaries of AI technology and maintaining sustainability. AI-driven innovations should not come at the cost of the planet’s health or exacerbate environmental degradation. Aligning AI research with global sustainability goals, such as those outlined by the </a:t>
            </a:r>
            <a:r>
              <a:rPr lang="en-US" b="1" dirty="0"/>
              <a:t>United Nations Sustainable Development Goals (SDGs)</a:t>
            </a:r>
            <a:r>
              <a:rPr lang="en-US" dirty="0"/>
              <a:t>, ensures that technological progress moves in harmony with environmental stewardship and climate action.</a:t>
            </a:r>
          </a:p>
          <a:p>
            <a:pPr marL="158750" indent="0">
              <a:buNone/>
            </a:pPr>
            <a:endParaRPr lang="en-US" b="1" dirty="0"/>
          </a:p>
          <a:p>
            <a:pPr marL="158750" indent="0">
              <a:buNone/>
            </a:pPr>
            <a:r>
              <a:rPr lang="en-US" b="1" dirty="0"/>
              <a:t>Example: AI in Renewable Energy</a:t>
            </a:r>
          </a:p>
          <a:p>
            <a:r>
              <a:rPr lang="en-US" dirty="0"/>
              <a:t>AI has a crucial role to play in advancing </a:t>
            </a:r>
            <a:r>
              <a:rPr lang="en-US" b="1" dirty="0"/>
              <a:t>renewable energy</a:t>
            </a:r>
            <a:r>
              <a:rPr lang="en-US" dirty="0"/>
              <a:t> solutions and reducing humanity’s reliance on fossil fuels, thus helping to combat climate change.</a:t>
            </a:r>
          </a:p>
          <a:p>
            <a:pPr>
              <a:buFont typeface="+mj-lt"/>
              <a:buAutoNum type="arabicPeriod"/>
            </a:pPr>
            <a:r>
              <a:rPr lang="en-US" b="1" dirty="0"/>
              <a:t>AI Can Optimize Energy Production and Distribution</a:t>
            </a:r>
            <a:r>
              <a:rPr lang="en-US" dirty="0"/>
              <a:t>:</a:t>
            </a:r>
            <a:br>
              <a:rPr lang="en-US" dirty="0"/>
            </a:br>
            <a:r>
              <a:rPr lang="en-US" dirty="0"/>
              <a:t>AI technologies can improve the efficiency of energy grids by optimizing energy production, storage, and distribution. For example, AI systems can predict energy demand based on historical data and real-time factors such as weather patterns, adjusting the production of renewable energy sources like wind and solar to meet demand more effectively. This reduces waste and ensures that renewable energy is utilized efficiently.</a:t>
            </a:r>
          </a:p>
          <a:p>
            <a:pPr>
              <a:buFont typeface="+mj-lt"/>
              <a:buAutoNum type="arabicPeriod"/>
            </a:pPr>
            <a:r>
              <a:rPr lang="en-US" b="1" dirty="0"/>
              <a:t>AI Helps Reduce Reliance on Fossil Fuels and Mitigates Climate Change</a:t>
            </a:r>
            <a:r>
              <a:rPr lang="en-US" dirty="0"/>
              <a:t>:</a:t>
            </a:r>
            <a:br>
              <a:rPr lang="en-US" dirty="0"/>
            </a:br>
            <a:r>
              <a:rPr lang="en-US" dirty="0"/>
              <a:t>By optimizing the efficiency of renewable energy systems, AI can help reduce the global dependence on fossil fuels. AI-driven predictive analytics can be used to anticipate equipment failures in solar panels or wind turbines, leading to quicker repairs and less downtime, making renewable energy more reliable and cost-effective. AI’s ability to improve energy storage systems and better integrate renewables into the energy grid can greatly contribute to mitigating climate change.</a:t>
            </a:r>
          </a:p>
          <a:p>
            <a:pPr>
              <a:buFont typeface="+mj-lt"/>
              <a:buAutoNum type="arabicPeriod"/>
            </a:pPr>
            <a:r>
              <a:rPr lang="en-US" b="1" dirty="0"/>
              <a:t>Use AI to Promote Sustainable, Renewable Energy Solutions for a Greener Future</a:t>
            </a:r>
            <a:r>
              <a:rPr lang="en-US" dirty="0"/>
              <a:t>:</a:t>
            </a:r>
            <a:br>
              <a:rPr lang="en-US" dirty="0"/>
            </a:br>
            <a:r>
              <a:rPr lang="en-US" dirty="0"/>
              <a:t>AI can support innovations like </a:t>
            </a:r>
            <a:r>
              <a:rPr lang="en-US" b="1" dirty="0"/>
              <a:t>smart grids</a:t>
            </a:r>
            <a:r>
              <a:rPr lang="en-US" dirty="0"/>
              <a:t>, which dynamically balance energy production and consumption, and </a:t>
            </a:r>
            <a:r>
              <a:rPr lang="en-US" b="1" dirty="0"/>
              <a:t>demand-response systems</a:t>
            </a:r>
            <a:r>
              <a:rPr lang="en-US" dirty="0"/>
              <a:t>, where energy usage is adjusted based on real-time supply conditions. These systems enhance the use of renewable energy sources, reducing waste and contributing to a greener, more sustainable future. Additionally, AI’s ability to analyze large datasets can aid in research and development of new renewable technologies, further accelerating the transition to a low-carbon economy.</a:t>
            </a:r>
          </a:p>
          <a:p>
            <a:pPr marL="158750" indent="0">
              <a:buNone/>
            </a:pPr>
            <a:endParaRPr lang="en-IN" dirty="0"/>
          </a:p>
        </p:txBody>
      </p:sp>
    </p:spTree>
    <p:extLst>
      <p:ext uri="{BB962C8B-B14F-4D97-AF65-F5344CB8AC3E}">
        <p14:creationId xmlns:p14="http://schemas.microsoft.com/office/powerpoint/2010/main" val="2126782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t>As artificial intelligence becomes increasingly integrated into our daily lives, the question of fairness in AI systems has emerged as a crucial concern. From hiring practices to law enforcement and healthcare, AI technologies hold the potential to influence significant life outcomes. Therefore, ensuring fairness within these systems is essential.</a:t>
            </a:r>
          </a:p>
          <a:p>
            <a:pPr marL="0" indent="0">
              <a:buNone/>
            </a:pPr>
            <a:endParaRPr lang="en-US" b="1" dirty="0"/>
          </a:p>
          <a:p>
            <a:pPr marL="0" indent="0">
              <a:buNone/>
            </a:pPr>
            <a:r>
              <a:rPr lang="en-US" b="1" dirty="0"/>
              <a:t>Understanding AI Fairness</a:t>
            </a:r>
            <a:r>
              <a:rPr lang="en-US" dirty="0"/>
              <a:t>:</a:t>
            </a:r>
            <a:br>
              <a:rPr lang="en-US" dirty="0"/>
            </a:br>
            <a:r>
              <a:rPr lang="en-US" dirty="0"/>
              <a:t>AI fairness refers to the development and implementation of AI technologies that make equitable and just decisions. The goal is to prevent biases from influencing outcomes, thereby ensuring that all individuals, regardless of their background, receive fair treatment.</a:t>
            </a:r>
          </a:p>
          <a:p>
            <a:pPr marL="0" indent="0">
              <a:buNone/>
            </a:pPr>
            <a:endParaRPr lang="en-US" b="1" dirty="0"/>
          </a:p>
          <a:p>
            <a:r>
              <a:rPr lang="en-US" b="1" dirty="0"/>
              <a:t>The Importance of Fairness</a:t>
            </a:r>
            <a:r>
              <a:rPr lang="en-US" dirty="0"/>
              <a:t>:</a:t>
            </a:r>
            <a:br>
              <a:rPr lang="en-US" dirty="0"/>
            </a:br>
            <a:r>
              <a:rPr lang="en-US" dirty="0"/>
              <a:t>Why is fairness so important? Because biased AI systems can perpetuate existing inequalities and even create new ones. This is particularly concerning in high-stakes areas such as hiring, where biased algorithms could unjustly exclude qualified candidates based on race, gender, or other factors.</a:t>
            </a:r>
          </a:p>
          <a:p>
            <a:endParaRPr lang="en-US" dirty="0"/>
          </a:p>
          <a:p>
            <a:r>
              <a:rPr lang="en-US" b="1" dirty="0"/>
              <a:t>Challenges of Bias</a:t>
            </a:r>
            <a:r>
              <a:rPr lang="en-US" dirty="0"/>
              <a:t>:</a:t>
            </a:r>
            <a:br>
              <a:rPr lang="en-US" dirty="0"/>
            </a:br>
            <a:r>
              <a:rPr lang="en-US" dirty="0"/>
              <a:t>The primary challenge in achieving AI fairness lies in addressing bias. Bias can originate from various sources, including the data used to train AI models. If the training data contains biases—be it societal stereotypes or historical injustices—these biases can be amplified by the AI systems, leading to discriminatory outcomes.</a:t>
            </a:r>
          </a:p>
          <a:p>
            <a:endParaRPr lang="en-US" dirty="0"/>
          </a:p>
          <a:p>
            <a:r>
              <a:rPr lang="en-US" b="1" dirty="0"/>
              <a:t>Examples of Bias Impact</a:t>
            </a:r>
            <a:r>
              <a:rPr lang="en-US" dirty="0"/>
              <a:t>:</a:t>
            </a:r>
            <a:br>
              <a:rPr lang="en-US" dirty="0"/>
            </a:br>
            <a:r>
              <a:rPr lang="en-US" dirty="0"/>
              <a:t>Consider a hiring algorithm trained on historical data. If that data reflects a bias against a particular demographic, the AI may inadvertently favor candidates from other backgrounds. Similarly, in law enforcement, predictive policing algorithms trained on biased crime data can lead to over-policing in marginalized communities.</a:t>
            </a:r>
          </a:p>
          <a:p>
            <a:pPr marL="158750" indent="0">
              <a:buNone/>
            </a:pPr>
            <a:br>
              <a:rPr lang="en-US" dirty="0"/>
            </a:br>
            <a:r>
              <a:rPr lang="en-US" dirty="0"/>
              <a:t>In conclusion, achieving AI fairness is critical for building trust in AI systems and ensuring that they serve all members of society equitably. By addressing bias and implementing fair practices, we can harness the full potential of AI while minimizing its risks of perpetuating inequality.</a:t>
            </a:r>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5725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Bias in AI</a:t>
            </a:r>
          </a:p>
          <a:p>
            <a:r>
              <a:rPr lang="en-US" dirty="0"/>
              <a:t>Bias in AI occurs when the models used in decision-making reflect and amplify the prejudices, stereotypes, or inequalities present in the data they were trained on. AI models rely on historical data to learn patterns and make predictions. If that data is biased—due to societal, historical, or systemic inequalities—the AI system will inherit and perpetuate those biases, leading to discriminatory or unfair outcomes. This is particularly concerning because AI is increasingly used in high-stakes areas like hiring, lending, law enforcement, and healthcare, where biased decisions can have serious, real-world consequences.</a:t>
            </a:r>
          </a:p>
          <a:p>
            <a:r>
              <a:rPr lang="en-US" dirty="0"/>
              <a:t>Marginalized groups—often defined by factors such as gender, race, ethnicity, socioeconomic status, or disability—are disproportionately affected by bias in AI. If the training data underrepresents or misrepresents these groups, AI systems may fail to recognize their needs or may systematically disadvantage them in decision-making processes. For instance, facial recognition systems have been shown to perform less accurately for people with darker skin tones, leading to concerns about racial bias in surveillance technologies.</a:t>
            </a:r>
          </a:p>
          <a:p>
            <a:pPr marL="158750" indent="0">
              <a:buNone/>
            </a:pPr>
            <a:endParaRPr lang="en-US" b="1" dirty="0"/>
          </a:p>
          <a:p>
            <a:pPr marL="158750" indent="0">
              <a:buNone/>
            </a:pPr>
            <a:r>
              <a:rPr lang="en-US" b="1" dirty="0"/>
              <a:t>Data-Driven Bias</a:t>
            </a:r>
          </a:p>
          <a:p>
            <a:pPr>
              <a:buFont typeface="+mj-lt"/>
              <a:buAutoNum type="arabicPeriod"/>
            </a:pPr>
            <a:r>
              <a:rPr lang="en-US" b="1" dirty="0"/>
              <a:t>AI Models Rely on Large Datasets to Detect Patterns</a:t>
            </a:r>
            <a:r>
              <a:rPr lang="en-US" dirty="0"/>
              <a:t>:</a:t>
            </a:r>
            <a:br>
              <a:rPr lang="en-US" dirty="0"/>
            </a:br>
            <a:r>
              <a:rPr lang="en-US" dirty="0"/>
              <a:t>AI models are typically trained on vast amounts of historical data to recognize patterns and make predictions. If the data contains biased human decisions, stereotypes, or reflects historical inequalities, the AI will "learn" these biases as part of its decision-making process. For example, if a hiring algorithm is trained on historical hiring data from a company with a predominantly male workforce, the model may unintentionally favor male candidates, perpetuating gender bias. Similarly, a criminal justice AI trained on biased crime data may disproportionately target minority groups, reflecting past injustices in law enforcement.</a:t>
            </a:r>
          </a:p>
          <a:p>
            <a:pPr>
              <a:buFont typeface="+mj-lt"/>
              <a:buAutoNum type="arabicPeriod"/>
            </a:pPr>
            <a:r>
              <a:rPr lang="en-US" b="1" dirty="0"/>
              <a:t>If the Data Contains Biased Human Decisions or Historical Inequalities, the Model Will Learn These Biases</a:t>
            </a:r>
            <a:r>
              <a:rPr lang="en-US" dirty="0"/>
              <a:t>:</a:t>
            </a:r>
            <a:br>
              <a:rPr lang="en-US" dirty="0"/>
            </a:br>
            <a:r>
              <a:rPr lang="en-US" dirty="0"/>
              <a:t>Since AI systems can only work with the data they are given, any biases present in that data will be mirrored in the AI’s decisions. For instance, if healthcare data reflects unequal access to medical treatment for certain groups, an AI trained on that data might prioritize resources for already-advantaged populations, while disadvantaging marginalized groups further. In lending, a model trained on biased financial data could systematically deny loans to people from underrepresented or minority communities, reinforcing financial disparities.</a:t>
            </a:r>
          </a:p>
          <a:p>
            <a:pPr marL="158750" indent="0">
              <a:buNone/>
            </a:pPr>
            <a:endParaRPr lang="en-US" b="1" dirty="0"/>
          </a:p>
          <a:p>
            <a:pPr marL="158750" indent="0">
              <a:buNone/>
            </a:pPr>
            <a:r>
              <a:rPr lang="en-US" b="1" dirty="0"/>
              <a:t>Perpetuating Bias</a:t>
            </a:r>
          </a:p>
          <a:p>
            <a:pPr>
              <a:buFont typeface="+mj-lt"/>
              <a:buAutoNum type="arabicPeriod"/>
            </a:pPr>
            <a:r>
              <a:rPr lang="en-US" b="1" dirty="0"/>
              <a:t>AI Systems Can Reinforce Biases by Making Repeated Biased Decisions</a:t>
            </a:r>
            <a:r>
              <a:rPr lang="en-US" dirty="0"/>
              <a:t>:</a:t>
            </a:r>
            <a:br>
              <a:rPr lang="en-US" dirty="0"/>
            </a:br>
            <a:r>
              <a:rPr lang="en-US" dirty="0"/>
              <a:t>Once bias is ingrained in an AI system, it can have a compounding effect. The AI continues to make decisions based on biased patterns in the data, leading to biased outcomes. For example, if an AI system unfairly denies certain job applicants based on gender or race, it may learn from those outcomes, repeating the same mistakes over time. This creates a vicious cycle where initial biases are reinforced and solidified by the system’s continued use, perpetuating inequalities rather than eliminating them.</a:t>
            </a:r>
          </a:p>
          <a:p>
            <a:pPr>
              <a:buFont typeface="+mj-lt"/>
              <a:buAutoNum type="arabicPeriod"/>
            </a:pPr>
            <a:r>
              <a:rPr lang="en-US" b="1" dirty="0"/>
              <a:t>This Can Lead to New Predictions That Continue to Produce Unfavorable Outcomes</a:t>
            </a:r>
            <a:r>
              <a:rPr lang="en-US" dirty="0"/>
              <a:t>:</a:t>
            </a:r>
            <a:br>
              <a:rPr lang="en-US" dirty="0"/>
            </a:br>
            <a:r>
              <a:rPr lang="en-US" dirty="0"/>
              <a:t>As biased decisions accumulate over time, AI models may produce predictions that consistently disadvantage certain groups. For example, a biased AI system used in predictive policing might disproportionately target certain communities for law enforcement actions, based on past crime data. Over time, this could create a feedback loop where certain neighborhoods are unfairly over-policed, resulting in even more biased data being fed back into the system, further entrenching the cycle of bias.</a:t>
            </a:r>
          </a:p>
          <a:p>
            <a:pPr marL="158750" indent="0">
              <a:buNone/>
            </a:pPr>
            <a:endParaRPr lang="en-US" dirty="0"/>
          </a:p>
          <a:p>
            <a:pPr marL="158750" indent="0">
              <a:buNone/>
            </a:pPr>
            <a:r>
              <a:rPr lang="en-US" dirty="0"/>
              <a:t>Bias in AI is a serious issue that arises when models reflect the prejudices embedded in historical data. AI systems that rely on this data risk amplifying inequalities and perpetuating discrimination, particularly against marginalized groups. To counter these effects, AI systems must be carefully designed, with checks and balances that detect, mitigate, and correct bias before they are deployed. Ensuring fairness and inclusivity in AI is not only an ethical imperative but also crucial for building systems that serve all individuals equitably.</a:t>
            </a:r>
          </a:p>
          <a:p>
            <a:pPr marL="158750" indent="0">
              <a:buNone/>
            </a:pPr>
            <a:endParaRPr lang="en-IN" dirty="0"/>
          </a:p>
        </p:txBody>
      </p:sp>
    </p:spTree>
    <p:extLst>
      <p:ext uri="{BB962C8B-B14F-4D97-AF65-F5344CB8AC3E}">
        <p14:creationId xmlns:p14="http://schemas.microsoft.com/office/powerpoint/2010/main" val="3878124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Amazon's AI-Driven Hiring System: A Case of Bias</a:t>
            </a:r>
            <a:endParaRPr lang="en-US" dirty="0"/>
          </a:p>
          <a:p>
            <a:pPr>
              <a:buFont typeface="Arial" panose="020B0604020202020204" pitchFamily="34" charset="0"/>
              <a:buChar char="•"/>
            </a:pPr>
            <a:r>
              <a:rPr lang="en-US" dirty="0"/>
              <a:t>Amazon’s AI-driven hiring system is a significant example of how bias can manifest in AI, showing us the potential dangers of relying on AI without proper oversight.</a:t>
            </a:r>
          </a:p>
          <a:p>
            <a:pPr>
              <a:buFont typeface="Arial" panose="020B0604020202020204" pitchFamily="34" charset="0"/>
              <a:buChar char="•"/>
            </a:pPr>
            <a:r>
              <a:rPr lang="en-US" dirty="0"/>
              <a:t>The system was trained on resumes submitted over the past decade, which came predominantly from </a:t>
            </a:r>
            <a:r>
              <a:rPr lang="en-US" b="1" dirty="0"/>
              <a:t>male applicants</a:t>
            </a:r>
            <a:r>
              <a:rPr lang="en-US" dirty="0"/>
              <a:t>. As a result, the system learned to favor men over women.</a:t>
            </a:r>
          </a:p>
          <a:p>
            <a:pPr>
              <a:buFont typeface="Arial" panose="020B0604020202020204" pitchFamily="34" charset="0"/>
              <a:buChar char="•"/>
            </a:pPr>
            <a:r>
              <a:rPr lang="en-US" dirty="0"/>
              <a:t>This bias became clear when the AI started to </a:t>
            </a:r>
            <a:r>
              <a:rPr lang="en-US" b="1" dirty="0"/>
              <a:t>discriminate against resumes</a:t>
            </a:r>
            <a:r>
              <a:rPr lang="en-US" dirty="0"/>
              <a:t> that included words like "women's," as in "women's chess club." These resumes were penalized, even though the words had nothing to do with the applicants' qualifications.</a:t>
            </a:r>
          </a:p>
          <a:p>
            <a:pPr marL="158750" indent="0">
              <a:buFont typeface="Arial" panose="020B0604020202020204" pitchFamily="34" charset="0"/>
              <a:buNone/>
            </a:pPr>
            <a:endParaRPr lang="en-US" dirty="0"/>
          </a:p>
          <a:p>
            <a:pPr marL="158750" indent="0">
              <a:buFont typeface="Arial" panose="020B0604020202020204" pitchFamily="34" charset="0"/>
              <a:buNone/>
            </a:pPr>
            <a:r>
              <a:rPr lang="en-US" dirty="0"/>
              <a:t>Let’s dig into the underlying issues that contributed to this biased outcome.</a:t>
            </a:r>
          </a:p>
          <a:p>
            <a:pPr marL="158750" indent="0">
              <a:buFont typeface="Arial" panose="020B0604020202020204" pitchFamily="34" charset="0"/>
              <a:buNone/>
            </a:pPr>
            <a:endParaRPr lang="en-US" dirty="0"/>
          </a:p>
          <a:p>
            <a:pPr marL="158750" indent="0">
              <a:buNone/>
            </a:pPr>
            <a:r>
              <a:rPr lang="en-US" b="1" dirty="0"/>
              <a:t>Key Issues with the System</a:t>
            </a:r>
            <a:endParaRPr lang="en-US" dirty="0"/>
          </a:p>
          <a:p>
            <a:pPr>
              <a:buFont typeface="Arial" panose="020B0604020202020204" pitchFamily="34" charset="0"/>
              <a:buChar char="•"/>
            </a:pPr>
            <a:r>
              <a:rPr lang="en-US" dirty="0"/>
              <a:t>First, the problem lies in the </a:t>
            </a:r>
            <a:r>
              <a:rPr lang="en-US" b="1" dirty="0"/>
              <a:t>historical data</a:t>
            </a:r>
            <a:r>
              <a:rPr lang="en-US" dirty="0"/>
              <a:t>. The system was trained on data that reflected past hiring practices, which, as we know, were often biased against women. When the system learned from this data, it absorbed and repeated those biases.</a:t>
            </a:r>
          </a:p>
          <a:p>
            <a:pPr>
              <a:buFont typeface="Arial" panose="020B0604020202020204" pitchFamily="34" charset="0"/>
              <a:buChar char="•"/>
            </a:pPr>
            <a:r>
              <a:rPr lang="en-US" dirty="0"/>
              <a:t>Next is </a:t>
            </a:r>
            <a:r>
              <a:rPr lang="en-US" b="1" dirty="0"/>
              <a:t>bias amplification</a:t>
            </a:r>
            <a:r>
              <a:rPr lang="en-US" dirty="0"/>
              <a:t>. The AI didn’t just reflect the existing bias; it </a:t>
            </a:r>
            <a:r>
              <a:rPr lang="en-US" b="1" dirty="0"/>
              <a:t>amplified it</a:t>
            </a:r>
            <a:r>
              <a:rPr lang="en-US" dirty="0"/>
              <a:t> by associating gendered words with lower chances of success. So, resumes that mentioned anything related to women’s groups or activities were ranked lower.</a:t>
            </a:r>
          </a:p>
          <a:p>
            <a:pPr marL="158750" indent="0">
              <a:buFont typeface="Arial" panose="020B0604020202020204" pitchFamily="34" charset="0"/>
              <a:buNone/>
            </a:pPr>
            <a:endParaRPr lang="en-US" dirty="0"/>
          </a:p>
          <a:p>
            <a:pPr marL="158750" indent="0">
              <a:buFont typeface="Arial" panose="020B0604020202020204" pitchFamily="34" charset="0"/>
              <a:buNone/>
            </a:pPr>
            <a:r>
              <a:rPr lang="en-US" dirty="0"/>
              <a:t>So, what were the consequences of this bias in AI?</a:t>
            </a:r>
          </a:p>
          <a:p>
            <a:pPr marL="158750" indent="0">
              <a:buNone/>
            </a:pPr>
            <a:endParaRPr lang="en-US" b="1" dirty="0"/>
          </a:p>
          <a:p>
            <a:pPr marL="158750" indent="0">
              <a:buNone/>
            </a:pPr>
            <a:r>
              <a:rPr lang="en-US" b="1" dirty="0"/>
              <a:t>Consequences of AI Bias in Hiring</a:t>
            </a:r>
            <a:endParaRPr lang="en-US" dirty="0"/>
          </a:p>
          <a:p>
            <a:pPr>
              <a:buFont typeface="Arial" panose="020B0604020202020204" pitchFamily="34" charset="0"/>
              <a:buChar char="•"/>
            </a:pPr>
            <a:r>
              <a:rPr lang="en-US" dirty="0"/>
              <a:t>This system led to </a:t>
            </a:r>
            <a:r>
              <a:rPr lang="en-US" b="1" dirty="0"/>
              <a:t>unfair treatment</a:t>
            </a:r>
            <a:r>
              <a:rPr lang="en-US" dirty="0"/>
              <a:t> of female candidates. Despite their qualifications, they were penalized simply due to biased patterns in the data the AI was trained on.</a:t>
            </a:r>
          </a:p>
          <a:p>
            <a:pPr>
              <a:buFont typeface="Arial" panose="020B0604020202020204" pitchFamily="34" charset="0"/>
              <a:buChar char="•"/>
            </a:pPr>
            <a:r>
              <a:rPr lang="en-US" dirty="0"/>
              <a:t>The AI system reinforced existing inequalities, making it even harder for women to break into industries dominated by men. Rather than helping, AI became part of the problem.</a:t>
            </a:r>
          </a:p>
          <a:p>
            <a:pPr>
              <a:buFont typeface="Arial" panose="020B0604020202020204" pitchFamily="34" charset="0"/>
              <a:buChar char="•"/>
            </a:pPr>
            <a:r>
              <a:rPr lang="en-US" dirty="0"/>
              <a:t>This case underscores the importance of identifying and mitigating biases in AI systems, especially in areas like hiring, where </a:t>
            </a:r>
            <a:r>
              <a:rPr lang="en-US" b="1" dirty="0"/>
              <a:t>fairness and diversity</a:t>
            </a:r>
            <a:r>
              <a:rPr lang="en-US" dirty="0"/>
              <a:t> are critical.</a:t>
            </a:r>
          </a:p>
          <a:p>
            <a:pPr marL="158750" indent="0">
              <a:buFont typeface="Arial" panose="020B0604020202020204" pitchFamily="34" charset="0"/>
              <a:buNone/>
            </a:pPr>
            <a:endParaRPr lang="en-US" b="1" dirty="0"/>
          </a:p>
          <a:p>
            <a:pPr marL="158750" indent="0">
              <a:buFont typeface="Arial" panose="020B0604020202020204" pitchFamily="34" charset="0"/>
              <a:buNone/>
            </a:pPr>
            <a:r>
              <a:rPr lang="en-US" dirty="0"/>
              <a:t>The Amazon case is a powerful reminder that AI systems must be carefully designed and continually monitored to prevent biases from creeping into decision-making processes.</a:t>
            </a:r>
          </a:p>
          <a:p>
            <a:pPr marL="158750" indent="0">
              <a:buNone/>
            </a:pPr>
            <a:endParaRPr lang="en-IN" dirty="0"/>
          </a:p>
        </p:txBody>
      </p:sp>
    </p:spTree>
    <p:extLst>
      <p:ext uri="{BB962C8B-B14F-4D97-AF65-F5344CB8AC3E}">
        <p14:creationId xmlns:p14="http://schemas.microsoft.com/office/powerpoint/2010/main" val="1118589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Types of Bias in AI</a:t>
            </a:r>
          </a:p>
          <a:p>
            <a:r>
              <a:rPr lang="en-US" dirty="0"/>
              <a:t>AI systems are often affected by various types of bias, which can compromise fairness and lead to discriminatory outcomes. Understanding these different types of bias is crucial for developing AI systems that are both equitable and reliable. Below, we explore four key types of bias commonly found in AI: </a:t>
            </a:r>
            <a:r>
              <a:rPr lang="en-US" b="1" dirty="0"/>
              <a:t>historical bias, selection bias, measurement bias, and aggregation bias.</a:t>
            </a:r>
          </a:p>
          <a:p>
            <a:endParaRPr lang="en-US" dirty="0"/>
          </a:p>
          <a:p>
            <a:pPr marL="158750" indent="0">
              <a:buNone/>
            </a:pPr>
            <a:r>
              <a:rPr lang="en-US" b="1" dirty="0"/>
              <a:t>1. Historical Bias</a:t>
            </a:r>
          </a:p>
          <a:p>
            <a:r>
              <a:rPr lang="en-US" b="1" dirty="0"/>
              <a:t>Historical bias</a:t>
            </a:r>
            <a:r>
              <a:rPr lang="en-US" dirty="0"/>
              <a:t> occurs when the inequities or prejudices present in past data are reflected in AI models. These biases stem from the fact that many AI systems rely on historical data, which may reflect past societal prejudices or inequalities. If this data is used to train AI systems without being corrected, the models may reinforce and perpetuate these historical biases.</a:t>
            </a:r>
          </a:p>
          <a:p>
            <a:r>
              <a:rPr lang="en-US" b="1" dirty="0"/>
              <a:t>Example</a:t>
            </a:r>
            <a:r>
              <a:rPr lang="en-US" dirty="0"/>
              <a:t>: In historical hiring data, women and minorities have often been underrepresented in certain industries or roles. If an AI system is trained on such data to make hiring decisions, it may continue to favor male candidates or overlook qualified individuals from minority groups, thus continuing the cycle of discrimination.</a:t>
            </a:r>
          </a:p>
          <a:p>
            <a:r>
              <a:rPr lang="en-US" dirty="0"/>
              <a:t>Historical bias is particularly difficult to address because it reflects deeply ingrained societal norms and practices. It requires conscious efforts to identify and mitigate in order to break free from the biases embedded in historical data.</a:t>
            </a:r>
          </a:p>
          <a:p>
            <a:endParaRPr lang="en-US" dirty="0"/>
          </a:p>
          <a:p>
            <a:pPr marL="158750" indent="0">
              <a:buNone/>
            </a:pPr>
            <a:r>
              <a:rPr lang="en-US" b="1" dirty="0"/>
              <a:t>2. Selection Bias</a:t>
            </a:r>
          </a:p>
          <a:p>
            <a:r>
              <a:rPr lang="en-US" b="1" dirty="0"/>
              <a:t>Selection bias</a:t>
            </a:r>
            <a:r>
              <a:rPr lang="en-US" dirty="0"/>
              <a:t> happens when the data used to train an AI model is not representative of the broader population. This can lead to AI systems that perform poorly for certain groups, especially those that are underrepresented in the training data. Selection bias can arise from an unbalanced sample or from the exclusion of key demographics during the data collection process.</a:t>
            </a:r>
          </a:p>
          <a:p>
            <a:r>
              <a:rPr lang="en-US" b="1" dirty="0"/>
              <a:t>Example</a:t>
            </a:r>
            <a:r>
              <a:rPr lang="en-US" dirty="0"/>
              <a:t>: If an AI model for medical diagnosis is trained primarily on data from middle-aged men, it may not perform well for women, older adults, or minority groups. As a result, the model might fail to recognize important patterns or symptoms in those underrepresented populations, leading to inaccurate or biased predictions.</a:t>
            </a:r>
          </a:p>
          <a:p>
            <a:r>
              <a:rPr lang="en-US" dirty="0"/>
              <a:t>Selection bias is particularly harmful because it can lead to AI systems that are highly accurate for certain groups but unreliable or discriminatory for others. Ensuring diversity in training data is key to preventing this type of bias.</a:t>
            </a:r>
          </a:p>
          <a:p>
            <a:endParaRPr lang="en-US" dirty="0"/>
          </a:p>
          <a:p>
            <a:pPr marL="158750" indent="0">
              <a:buNone/>
            </a:pPr>
            <a:r>
              <a:rPr lang="en-US" b="1" dirty="0"/>
              <a:t>3. Measurement Bias</a:t>
            </a:r>
          </a:p>
          <a:p>
            <a:r>
              <a:rPr lang="en-US" b="1" dirty="0"/>
              <a:t>Measurement bias</a:t>
            </a:r>
            <a:r>
              <a:rPr lang="en-US" dirty="0"/>
              <a:t> occurs when the data or measurements used to train AI systems are inaccurate or biased. This often happens in areas where subjective human judgment is involved, such as in performance evaluations, credit scoring, or criminal risk assessments. Measurement bias can distort an AI model’s predictions and lead to unfair outcomes, especially in high-stakes situations.</a:t>
            </a:r>
          </a:p>
          <a:p>
            <a:r>
              <a:rPr lang="en-US" b="1" dirty="0"/>
              <a:t>Example</a:t>
            </a:r>
            <a:r>
              <a:rPr lang="en-US" dirty="0"/>
              <a:t>: In criminal justice systems, risk assessment algorithms are often used to predict whether individuals are likely to reoffend. If the data used for training is biased—such as harsher sentencing for certain minority groups—this bias can be built into the algorithm. The AI model may then unfairly predict higher recidivism risks for individuals from these groups, reinforcing existing biases in the criminal justice system.</a:t>
            </a:r>
          </a:p>
          <a:p>
            <a:r>
              <a:rPr lang="en-US" dirty="0"/>
              <a:t>Measurement bias can skew the entire dataset and produce models that favor certain groups over others, distorting the fairness of AI decision-making.</a:t>
            </a:r>
          </a:p>
          <a:p>
            <a:endParaRPr lang="en-US" dirty="0"/>
          </a:p>
          <a:p>
            <a:pPr marL="158750" indent="0">
              <a:buNone/>
            </a:pPr>
            <a:r>
              <a:rPr lang="en-US" b="1" dirty="0"/>
              <a:t>4. Aggregation Bias</a:t>
            </a:r>
          </a:p>
          <a:p>
            <a:r>
              <a:rPr lang="en-US" b="1" dirty="0"/>
              <a:t>Aggregation bias</a:t>
            </a:r>
            <a:r>
              <a:rPr lang="en-US" dirty="0"/>
              <a:t> arises when AI models treat different subgroups in the data as if they are homogeneous, ignoring the unique characteristics or needs of these groups. In reality, different demographic groups often require different approaches, and failing to account for these variations can lead to inequitable outcomes.</a:t>
            </a:r>
          </a:p>
          <a:p>
            <a:r>
              <a:rPr lang="en-US" b="1" dirty="0"/>
              <a:t>Example</a:t>
            </a:r>
            <a:r>
              <a:rPr lang="en-US" dirty="0"/>
              <a:t>: In healthcare, an AI model designed to predict the likelihood of disease might work well for one demographic but fail for another. For instance, an AI model trained predominantly on data from younger patients may not perform well when applied to older populations, leading to poor healthcare recommendations or treatments for those outside the model’s primary demographic.</a:t>
            </a:r>
          </a:p>
          <a:p>
            <a:r>
              <a:rPr lang="en-US" dirty="0"/>
              <a:t>Aggregation bias is particularly problematic in fields like healthcare, education, and financial services, where one-size-fits-all models can result in unequal access to resources, care, or opportunities.</a:t>
            </a:r>
          </a:p>
        </p:txBody>
      </p:sp>
    </p:spTree>
    <p:extLst>
      <p:ext uri="{BB962C8B-B14F-4D97-AF65-F5344CB8AC3E}">
        <p14:creationId xmlns:p14="http://schemas.microsoft.com/office/powerpoint/2010/main" val="820571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Ensuring fairness means preventing AI systems from perpetuating societal biases or reinforcing existing inequalities. Developers must actively work to understand and mitigate various types of biases that can arise in AI systems. This involves ongoing effort and the use of fairness metrics to systematically measure how AI systems treat different groups.</a:t>
            </a:r>
          </a:p>
          <a:p>
            <a:pPr marL="158750" indent="0">
              <a:buNone/>
            </a:pPr>
            <a:endParaRPr lang="en-US" b="1" dirty="0"/>
          </a:p>
          <a:p>
            <a:pPr marL="158750" indent="0">
              <a:buNone/>
            </a:pPr>
            <a:r>
              <a:rPr lang="en-US" b="1" dirty="0"/>
              <a:t>Ethical AI</a:t>
            </a:r>
          </a:p>
          <a:p>
            <a:pPr marL="457200" indent="-298450"/>
            <a:r>
              <a:rPr lang="en-US" b="1" dirty="0"/>
              <a:t>Fairness is a cornerstone of ethical AI development</a:t>
            </a:r>
            <a:r>
              <a:rPr lang="en-US" dirty="0"/>
              <a:t>, ensuring that technology is responsible, transparent, and accountable. When AI systems are fair, they are less likely to harm vulnerable or marginalized groups.</a:t>
            </a:r>
          </a:p>
          <a:p>
            <a:pPr marL="457200" indent="-298450"/>
            <a:r>
              <a:rPr lang="en-US" b="1" dirty="0"/>
              <a:t>Fair AI builds trust</a:t>
            </a:r>
            <a:r>
              <a:rPr lang="en-US" dirty="0"/>
              <a:t> among users, businesses, and the public. This trust leads to broader acceptance and more responsible use of AI technologies in sectors such as healthcare, finance, and employment.</a:t>
            </a:r>
          </a:p>
          <a:p>
            <a:pPr marL="158750" indent="0">
              <a:buNone/>
            </a:pPr>
            <a:endParaRPr lang="en-US" b="1" dirty="0"/>
          </a:p>
          <a:p>
            <a:pPr marL="158750" indent="0">
              <a:buNone/>
            </a:pPr>
            <a:r>
              <a:rPr lang="en-US" b="1" dirty="0"/>
              <a:t>Equitable Decisions</a:t>
            </a:r>
          </a:p>
          <a:p>
            <a:pPr marL="457200" indent="-298450"/>
            <a:r>
              <a:rPr lang="en-US" b="1" dirty="0"/>
              <a:t>Fair AI systems lead to more equitable decisions</a:t>
            </a:r>
            <a:r>
              <a:rPr lang="en-US" dirty="0"/>
              <a:t>, reducing the chances of biased outcomes in areas like hiring, lending, and law enforcement. AI fairness can reduce both overt and subtle discrimination in decision-making processes.</a:t>
            </a:r>
          </a:p>
          <a:p>
            <a:pPr marL="457200" indent="-298450"/>
            <a:r>
              <a:rPr lang="en-US" b="1" dirty="0"/>
              <a:t>By ensuring fairness</a:t>
            </a:r>
            <a:r>
              <a:rPr lang="en-US" dirty="0"/>
              <a:t>, AI can be used as a tool to foster a more just society. For example, AI models designed to eliminate bias in job recruitment can help promote equal employment opportunities for everyone, regardless of background.</a:t>
            </a:r>
          </a:p>
          <a:p>
            <a:pPr marL="158750" indent="0">
              <a:buNone/>
            </a:pPr>
            <a:endParaRPr lang="en-US" b="1" dirty="0"/>
          </a:p>
          <a:p>
            <a:pPr marL="158750" indent="0">
              <a:buNone/>
            </a:pPr>
            <a:r>
              <a:rPr lang="en-US" b="1" dirty="0"/>
              <a:t>Inclusive Society</a:t>
            </a:r>
          </a:p>
          <a:p>
            <a:pPr marL="457200" indent="-298450"/>
            <a:r>
              <a:rPr lang="en-US" b="1" dirty="0"/>
              <a:t>Fair AI contributes to an inclusive society</a:t>
            </a:r>
            <a:r>
              <a:rPr lang="en-US" dirty="0"/>
              <a:t> by ensuring that AI technologies benefit all demographic groups, rather than disproportionately serving only certain populations. This is particularly important as AI plays an increasing role in areas like education, healthcare, and public services.</a:t>
            </a:r>
          </a:p>
          <a:p>
            <a:pPr marL="457200" indent="-298450"/>
            <a:r>
              <a:rPr lang="en-US" b="1" dirty="0"/>
              <a:t>Addressing AI biases helps close the gap</a:t>
            </a:r>
            <a:r>
              <a:rPr lang="en-US" dirty="0"/>
              <a:t> in access to opportunities, such as education and job training, for underrepresented groups. When AI is fair, it can reduce systemic barriers and ensure that all communities have equal access to the benefits of new technologies.</a:t>
            </a:r>
          </a:p>
          <a:p>
            <a:pPr marL="158750" indent="0">
              <a:buNone/>
            </a:pPr>
            <a:endParaRPr lang="en-IN" dirty="0"/>
          </a:p>
        </p:txBody>
      </p:sp>
    </p:spTree>
    <p:extLst>
      <p:ext uri="{BB962C8B-B14F-4D97-AF65-F5344CB8AC3E}">
        <p14:creationId xmlns:p14="http://schemas.microsoft.com/office/powerpoint/2010/main" val="4100343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Ethical Challenges in AI Deployment for Sustainability</a:t>
            </a:r>
            <a:endParaRPr lang="en-US" dirty="0"/>
          </a:p>
          <a:p>
            <a:pPr marL="158750" indent="0">
              <a:buFont typeface="Arial" panose="020B0604020202020204" pitchFamily="34" charset="0"/>
              <a:buNone/>
            </a:pPr>
            <a:r>
              <a:rPr lang="en-US" dirty="0"/>
              <a:t>Now, we’ll discuss the ethical challenges associated with deploying AI for sustainability initiatives. While AI has immense potential to drive sustainable practices, it also raises significant ethical concerns.</a:t>
            </a:r>
          </a:p>
          <a:p>
            <a:pPr>
              <a:buFont typeface="Arial" panose="020B0604020202020204" pitchFamily="34" charset="0"/>
              <a:buChar char="•"/>
            </a:pPr>
            <a:r>
              <a:rPr lang="en-US" dirty="0"/>
              <a:t>It’s crucial to balance performance, efficiency, and fairness in AI models used for sustainability. This balance is key to responsible AI deployment.</a:t>
            </a:r>
          </a:p>
          <a:p>
            <a:pPr>
              <a:buFont typeface="Arial" panose="020B0604020202020204" pitchFamily="34" charset="0"/>
              <a:buChar char="•"/>
            </a:pPr>
            <a:r>
              <a:rPr lang="en-US" dirty="0"/>
              <a:t>Organizations must carefully navigate these trade-offs to ensure that AI solutions promote sustainability without exacerbating existing inequalities or creating unintended consequences.</a:t>
            </a:r>
          </a:p>
          <a:p>
            <a:pPr marL="158750" indent="0">
              <a:buNone/>
            </a:pPr>
            <a:endParaRPr lang="en-US" b="1" dirty="0"/>
          </a:p>
          <a:p>
            <a:pPr marL="158750" indent="0">
              <a:buNone/>
            </a:pPr>
            <a:r>
              <a:rPr lang="en-US" b="1" dirty="0"/>
              <a:t>Trade-offs: Balancing Performance, Efficiency, and Fairness</a:t>
            </a:r>
            <a:endParaRPr lang="en-US" dirty="0"/>
          </a:p>
          <a:p>
            <a:pPr>
              <a:buFont typeface="Arial" panose="020B0604020202020204" pitchFamily="34" charset="0"/>
              <a:buChar char="•"/>
            </a:pPr>
            <a:r>
              <a:rPr lang="en-US" b="1" dirty="0"/>
              <a:t>Performance vs. Fairness:</a:t>
            </a:r>
            <a:endParaRPr lang="en-US" dirty="0"/>
          </a:p>
          <a:p>
            <a:pPr marL="742950" lvl="1" indent="-285750">
              <a:buFont typeface="Arial" panose="020B0604020202020204" pitchFamily="34" charset="0"/>
              <a:buChar char="•"/>
            </a:pPr>
            <a:r>
              <a:rPr lang="en-US" dirty="0"/>
              <a:t>High-performing AI models can sometimes compromise fairness. For instance, if an AI model is optimized solely for performance, it may overlook equitable outcomes, leading to biased decisions.</a:t>
            </a:r>
          </a:p>
          <a:p>
            <a:pPr>
              <a:buFont typeface="Arial" panose="020B0604020202020204" pitchFamily="34" charset="0"/>
              <a:buChar char="•"/>
            </a:pPr>
            <a:r>
              <a:rPr lang="en-US" b="1" dirty="0"/>
              <a:t>Energy vs. Efficiency:</a:t>
            </a:r>
            <a:endParaRPr lang="en-US" dirty="0"/>
          </a:p>
          <a:p>
            <a:pPr marL="742950" lvl="1" indent="-285750">
              <a:buFont typeface="Arial" panose="020B0604020202020204" pitchFamily="34" charset="0"/>
              <a:buChar char="•"/>
            </a:pPr>
            <a:r>
              <a:rPr lang="en-US" dirty="0"/>
              <a:t>AI models often require substantial energy, raising concerns about their environmental impact. It’s essential to find a balance between energy consumption and operational efficiency to minimize this impact.</a:t>
            </a:r>
          </a:p>
          <a:p>
            <a:pPr>
              <a:buFont typeface="Arial" panose="020B0604020202020204" pitchFamily="34" charset="0"/>
              <a:buChar char="•"/>
            </a:pPr>
            <a:r>
              <a:rPr lang="en-US" b="1" dirty="0"/>
              <a:t>Measurement of Sustainability:</a:t>
            </a:r>
            <a:endParaRPr lang="en-US" dirty="0"/>
          </a:p>
          <a:p>
            <a:pPr marL="742950" lvl="1" indent="-285750">
              <a:buFont typeface="Arial" panose="020B0604020202020204" pitchFamily="34" charset="0"/>
              <a:buChar char="•"/>
            </a:pPr>
            <a:r>
              <a:rPr lang="en-US" dirty="0"/>
              <a:t>Measuring the sustainability of AI initiatives poses challenges. Organizations need clear metrics to assess how AI solutions affect environmental and social dimensions of sustainability.</a:t>
            </a:r>
          </a:p>
          <a:p>
            <a:pPr marL="158750" indent="0">
              <a:buNone/>
            </a:pPr>
            <a:endParaRPr lang="en-IN" dirty="0"/>
          </a:p>
        </p:txBody>
      </p:sp>
    </p:spTree>
    <p:extLst>
      <p:ext uri="{BB962C8B-B14F-4D97-AF65-F5344CB8AC3E}">
        <p14:creationId xmlns:p14="http://schemas.microsoft.com/office/powerpoint/2010/main" val="1476812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272525"/>
                </a:solidFill>
                <a:latin typeface="Montserrat" pitchFamily="34" charset="0"/>
                <a:ea typeface="Montserrat" pitchFamily="34" charset="-122"/>
                <a:cs typeface="Montserrat" pitchFamily="34" charset="-120"/>
              </a:rPr>
              <a:t>The rapid development of AI is transforming various aspects of our lives, from work to technology interaction. While AI offers numerous benefits, such as advancements in healthcare and everyday convenience, concerns about its social impact on society are growing. Ensuring responsible AI development and utilization requires addressing three crucial areas: ethics, fairness, and sustainability.</a:t>
            </a:r>
            <a:endParaRPr lang="en-US" sz="1100" dirty="0"/>
          </a:p>
          <a:p>
            <a:pPr marL="158750" indent="0">
              <a:buNone/>
            </a:pPr>
            <a:endParaRPr lang="en-US"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Addressing Ethical Challenges in AI</a:t>
            </a:r>
          </a:p>
          <a:p>
            <a:r>
              <a:rPr lang="en-US" dirty="0"/>
              <a:t>As AI becomes increasingly integrated into our daily lives, addressing the ethical challenges it presents is crucial. Ensuring that AI systems are fair, transparent, and accountable requires a comprehensive approach. Below are key strategies to tackle these challenges:</a:t>
            </a:r>
          </a:p>
          <a:p>
            <a:pPr marL="158750" indent="0">
              <a:buNone/>
            </a:pPr>
            <a:endParaRPr lang="en-US" b="1" dirty="0"/>
          </a:p>
          <a:p>
            <a:pPr marL="158750" indent="0">
              <a:buNone/>
            </a:pPr>
            <a:r>
              <a:rPr lang="en-US" b="1" dirty="0"/>
              <a:t>1. Inclusive Stakeholder Engagement</a:t>
            </a:r>
          </a:p>
          <a:p>
            <a:pPr>
              <a:buFont typeface="Arial" panose="020B0604020202020204" pitchFamily="34" charset="0"/>
              <a:buChar char="•"/>
            </a:pPr>
            <a:r>
              <a:rPr lang="en-US" dirty="0"/>
              <a:t>Engaging diverse stakeholders, including marginalized communities, ensures that AI systems are built with a broader understanding of societal impacts. This helps identify potential biases and ensures that AI solutions serve all populations equitably.</a:t>
            </a:r>
          </a:p>
          <a:p>
            <a:pPr>
              <a:buFont typeface="Arial" panose="020B0604020202020204" pitchFamily="34" charset="0"/>
              <a:buChar char="•"/>
            </a:pPr>
            <a:r>
              <a:rPr lang="en-US" dirty="0"/>
              <a:t>Developers should consult with representatives from various demographic groups, industries, and communities throughout the AI development process. This inclusive engagement helps surface concerns and ensures that AI aligns with the needs of everyone, not just a select few.</a:t>
            </a:r>
          </a:p>
          <a:p>
            <a:pPr marL="158750" indent="0">
              <a:buNone/>
            </a:pPr>
            <a:endParaRPr lang="en-US" b="1" dirty="0"/>
          </a:p>
          <a:p>
            <a:pPr marL="158750" indent="0">
              <a:buNone/>
            </a:pPr>
            <a:r>
              <a:rPr lang="en-US" b="1" dirty="0"/>
              <a:t>2. Transparency and Accountability</a:t>
            </a:r>
          </a:p>
          <a:p>
            <a:pPr>
              <a:buFont typeface="Arial" panose="020B0604020202020204" pitchFamily="34" charset="0"/>
              <a:buChar char="•"/>
            </a:pPr>
            <a:r>
              <a:rPr lang="en-US" b="1" dirty="0"/>
              <a:t>Transparency</a:t>
            </a:r>
            <a:r>
              <a:rPr lang="en-US" dirty="0"/>
              <a:t> is critical for building trust in AI systems. When people understand how AI models make decisions, it reduces the fear of unknown biases or unfair practices.</a:t>
            </a:r>
          </a:p>
          <a:p>
            <a:pPr>
              <a:buFont typeface="Arial" panose="020B0604020202020204" pitchFamily="34" charset="0"/>
              <a:buChar char="•"/>
            </a:pPr>
            <a:r>
              <a:rPr lang="en-US" dirty="0"/>
              <a:t>Organizations should clearly explain how AI models work, including the data sources used, the algorithms applied, and the decision-making process. This includes providing information on model performance, the limitations of the system, and how data is protected. With this clarity, organizations can foster </a:t>
            </a:r>
            <a:r>
              <a:rPr lang="en-US" b="1" dirty="0"/>
              <a:t>accountability</a:t>
            </a:r>
            <a:r>
              <a:rPr lang="en-US" dirty="0"/>
              <a:t>, making it easier to identify and rectify ethical breaches or biased outcomes.</a:t>
            </a:r>
          </a:p>
          <a:p>
            <a:pPr marL="158750" indent="0">
              <a:buNone/>
            </a:pPr>
            <a:endParaRPr lang="en-US" b="1" dirty="0"/>
          </a:p>
          <a:p>
            <a:pPr marL="158750" indent="0">
              <a:buNone/>
            </a:pPr>
            <a:r>
              <a:rPr lang="en-US" b="1" dirty="0"/>
              <a:t>3. Continuous Monitoring and Evaluation</a:t>
            </a:r>
          </a:p>
          <a:p>
            <a:pPr>
              <a:buFont typeface="Arial" panose="020B0604020202020204" pitchFamily="34" charset="0"/>
              <a:buChar char="•"/>
            </a:pPr>
            <a:r>
              <a:rPr lang="en-US" dirty="0"/>
              <a:t>AI systems are not static. They require ongoing </a:t>
            </a:r>
            <a:r>
              <a:rPr lang="en-US" b="1" dirty="0"/>
              <a:t>monitoring and evaluation</a:t>
            </a:r>
            <a:r>
              <a:rPr lang="en-US" dirty="0"/>
              <a:t> to ensure they continue to align with ethical standards and social expectations as they evolve.</a:t>
            </a:r>
          </a:p>
          <a:p>
            <a:pPr>
              <a:buFont typeface="Arial" panose="020B0604020202020204" pitchFamily="34" charset="0"/>
              <a:buChar char="•"/>
            </a:pPr>
            <a:r>
              <a:rPr lang="en-US" dirty="0"/>
              <a:t>Establish systems for </a:t>
            </a:r>
            <a:r>
              <a:rPr lang="en-US" b="1" dirty="0"/>
              <a:t>real-time monitoring</a:t>
            </a:r>
            <a:r>
              <a:rPr lang="en-US" dirty="0"/>
              <a:t> that can detect emerging issues such as bias, performance degradation, or unintended consequences. Regular audits, user feedback loops, and performance reviews allow organizations to promptly address ethical concerns, ensuring AI systems remain sustainable and fair over time.</a:t>
            </a:r>
          </a:p>
          <a:p>
            <a:pPr marL="158750" indent="0">
              <a:buNone/>
            </a:pPr>
            <a:endParaRPr lang="en-IN" dirty="0"/>
          </a:p>
        </p:txBody>
      </p:sp>
    </p:spTree>
    <p:extLst>
      <p:ext uri="{BB962C8B-B14F-4D97-AF65-F5344CB8AC3E}">
        <p14:creationId xmlns:p14="http://schemas.microsoft.com/office/powerpoint/2010/main" val="1496577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AI is transforming environmental monitoring by enhancing data accuracy and providing predictive insights. However, its deployment raises several unintended consequences that need to be addressed. Today, we'll explore key issues related to resource consumption, ecosystem disruption, monoculture in agriculture, over-reliance on technology, e-waste generation, and data privacy concerns.</a:t>
            </a:r>
          </a:p>
          <a:p>
            <a:pPr marL="158750" indent="0">
              <a:buNone/>
            </a:pPr>
            <a:endParaRPr lang="en-US" dirty="0"/>
          </a:p>
          <a:p>
            <a:pPr marL="158750" indent="0">
              <a:buNone/>
            </a:pPr>
            <a:r>
              <a:rPr lang="en-US" b="1" dirty="0"/>
              <a:t>Increased Usage of Resources</a:t>
            </a:r>
            <a:endParaRPr lang="en-US" dirty="0"/>
          </a:p>
          <a:p>
            <a:pPr>
              <a:buFont typeface="Arial" panose="020B0604020202020204" pitchFamily="34" charset="0"/>
              <a:buChar char="•"/>
            </a:pPr>
            <a:r>
              <a:rPr lang="en-US" b="1" dirty="0"/>
              <a:t>AI Resource Consumption</a:t>
            </a:r>
            <a:r>
              <a:rPr lang="en-US" dirty="0"/>
              <a:t>: Large-scale AI models, especially those involved in environmental data collection and analysis, are resource-intensive. The training of these models generates substantial carbon emissions, which, ironically, contribute to climate change.</a:t>
            </a:r>
          </a:p>
          <a:p>
            <a:pPr>
              <a:buFont typeface="Arial" panose="020B0604020202020204" pitchFamily="34" charset="0"/>
              <a:buChar char="•"/>
            </a:pPr>
            <a:r>
              <a:rPr lang="en-US" b="1" dirty="0"/>
              <a:t>Mitigating Resource Impact</a:t>
            </a:r>
            <a:r>
              <a:rPr lang="en-US" dirty="0"/>
              <a:t>: Organizations should adopt green computing practices and power AI systems with renewable energy sources to ensure AI doesn’t contradict its sustainability objectives.</a:t>
            </a:r>
          </a:p>
          <a:p>
            <a:pPr marL="158750" indent="0">
              <a:buNone/>
            </a:pPr>
            <a:endParaRPr lang="en-IN" dirty="0"/>
          </a:p>
          <a:p>
            <a:pPr marL="158750" indent="0">
              <a:buNone/>
            </a:pPr>
            <a:r>
              <a:rPr lang="en-IN" b="1" dirty="0"/>
              <a:t>Disruption of Natural Ecosystems</a:t>
            </a:r>
            <a:endParaRPr lang="en-IN" dirty="0"/>
          </a:p>
          <a:p>
            <a:pPr>
              <a:buFont typeface="Arial" panose="020B0604020202020204" pitchFamily="34" charset="0"/>
              <a:buChar char="•"/>
            </a:pPr>
            <a:r>
              <a:rPr lang="en-IN" b="1" dirty="0"/>
              <a:t>Interference with Wildlife</a:t>
            </a:r>
            <a:r>
              <a:rPr lang="en-IN" dirty="0"/>
              <a:t>: AI-powered tools like drones and sensors can disturb natural ecosystems. For example, drone noise might alter animal behaviours or migration patterns, undermining ecosystem balance.</a:t>
            </a:r>
          </a:p>
          <a:p>
            <a:pPr>
              <a:buFont typeface="Arial" panose="020B0604020202020204" pitchFamily="34" charset="0"/>
              <a:buChar char="•"/>
            </a:pPr>
            <a:r>
              <a:rPr lang="en-IN" b="1" dirty="0"/>
              <a:t>Selective Monitoring</a:t>
            </a:r>
            <a:r>
              <a:rPr lang="en-IN" dirty="0"/>
              <a:t>: AI systems may emphasize specific environmental parameters (e.g., air quality) while neglecting others (e.g., biodiversity health), leading to a fragmented understanding of ecosystem well-being.</a:t>
            </a:r>
          </a:p>
          <a:p>
            <a:pPr marL="158750" indent="0">
              <a:buFont typeface="Arial" panose="020B0604020202020204" pitchFamily="34" charset="0"/>
              <a:buNone/>
            </a:pPr>
            <a:endParaRPr lang="en-IN" dirty="0"/>
          </a:p>
          <a:p>
            <a:pPr marL="158750" indent="0">
              <a:buNone/>
            </a:pPr>
            <a:r>
              <a:rPr lang="en-IN" b="1" dirty="0"/>
              <a:t>Monoculture Encouraged in Farming</a:t>
            </a:r>
            <a:endParaRPr lang="en-IN" dirty="0"/>
          </a:p>
          <a:p>
            <a:pPr>
              <a:buFont typeface="Arial" panose="020B0604020202020204" pitchFamily="34" charset="0"/>
              <a:buChar char="•"/>
            </a:pPr>
            <a:r>
              <a:rPr lang="en-IN" b="1" dirty="0"/>
              <a:t>AI in Precision Agriculture</a:t>
            </a:r>
            <a:r>
              <a:rPr lang="en-IN" dirty="0"/>
              <a:t>: AI technologies are optimizing irrigation, fertilization, and crop monitoring, often leading to monoculture. While boosting yields, monoculture reduces biodiversity and increases reliance on harmful chemicals.</a:t>
            </a:r>
          </a:p>
          <a:p>
            <a:pPr>
              <a:buFont typeface="Arial" panose="020B0604020202020204" pitchFamily="34" charset="0"/>
              <a:buChar char="•"/>
            </a:pPr>
            <a:r>
              <a:rPr lang="en-IN" b="1" dirty="0"/>
              <a:t>Long-term Ecological Impact</a:t>
            </a:r>
            <a:r>
              <a:rPr lang="en-IN" dirty="0"/>
              <a:t>: Over time, monoculture depletes soil nutrients, undermining long-term agricultural sustainability. AI solutions must consider biodiversity preservation, not just yield optimization.</a:t>
            </a:r>
          </a:p>
          <a:p>
            <a:pPr marL="158750" indent="0">
              <a:buFont typeface="Arial" panose="020B0604020202020204" pitchFamily="34" charset="0"/>
              <a:buNone/>
            </a:pPr>
            <a:endParaRPr lang="en-IN" dirty="0"/>
          </a:p>
          <a:p>
            <a:pPr marL="158750" indent="0">
              <a:buNone/>
            </a:pPr>
            <a:r>
              <a:rPr lang="en-US" b="1" dirty="0"/>
              <a:t>Over-Reliance on Technology</a:t>
            </a:r>
            <a:endParaRPr lang="en-US" dirty="0"/>
          </a:p>
          <a:p>
            <a:pPr>
              <a:buFont typeface="Arial" panose="020B0604020202020204" pitchFamily="34" charset="0"/>
              <a:buChar char="•"/>
            </a:pPr>
            <a:r>
              <a:rPr lang="en-US" b="1" dirty="0"/>
              <a:t>Complacency Risk</a:t>
            </a:r>
            <a:r>
              <a:rPr lang="en-US" dirty="0"/>
              <a:t>: Excessive dependence on AI could lead to the neglect of local ecological knowledge, which is vital for community-driven sustainability practices.</a:t>
            </a:r>
          </a:p>
          <a:p>
            <a:pPr>
              <a:buFont typeface="Arial" panose="020B0604020202020204" pitchFamily="34" charset="0"/>
              <a:buChar char="•"/>
            </a:pPr>
            <a:r>
              <a:rPr lang="en-US" b="1" dirty="0"/>
              <a:t>Balancing AI with Human Expertise</a:t>
            </a:r>
            <a:r>
              <a:rPr lang="en-US" dirty="0"/>
              <a:t>: It’s crucial to maintain a balance between leveraging AI technologies and incorporating traditional ecological knowledge to ensure holistic environmental stewardship.</a:t>
            </a:r>
          </a:p>
          <a:p>
            <a:pPr marL="158750" indent="0">
              <a:buFont typeface="Arial" panose="020B0604020202020204" pitchFamily="34" charset="0"/>
              <a:buNone/>
            </a:pPr>
            <a:endParaRPr lang="en-US" dirty="0"/>
          </a:p>
          <a:p>
            <a:pPr marL="158750" indent="0">
              <a:buNone/>
            </a:pPr>
            <a:r>
              <a:rPr lang="en-US" b="1" dirty="0"/>
              <a:t>Generation of E-Waste</a:t>
            </a:r>
            <a:endParaRPr lang="en-US" dirty="0"/>
          </a:p>
          <a:p>
            <a:pPr>
              <a:buFont typeface="Arial" panose="020B0604020202020204" pitchFamily="34" charset="0"/>
              <a:buChar char="•"/>
            </a:pPr>
            <a:r>
              <a:rPr lang="en-US" b="1" dirty="0"/>
              <a:t>Hardware Upgrades</a:t>
            </a:r>
            <a:r>
              <a:rPr lang="en-US" dirty="0"/>
              <a:t>: The fast-paced evolution of AI technologies results in frequent hardware replacements, contributing to e-waste. Improper disposal of e-waste can release hazardous materials, further damaging the environment.</a:t>
            </a:r>
          </a:p>
          <a:p>
            <a:pPr>
              <a:buFont typeface="Arial" panose="020B0604020202020204" pitchFamily="34" charset="0"/>
              <a:buChar char="•"/>
            </a:pPr>
            <a:r>
              <a:rPr lang="en-US" b="1" dirty="0"/>
              <a:t>Sustainable Tech Practices</a:t>
            </a:r>
            <a:r>
              <a:rPr lang="en-US" dirty="0"/>
              <a:t>: Organizations should implement robust e-waste management systems and prioritize eco-friendly materials in AI hardware to minimize environmental harm.</a:t>
            </a:r>
          </a:p>
          <a:p>
            <a:pPr marL="158750" indent="0">
              <a:buFont typeface="Arial" panose="020B0604020202020204" pitchFamily="34" charset="0"/>
              <a:buNone/>
            </a:pPr>
            <a:endParaRPr lang="en-US" dirty="0"/>
          </a:p>
          <a:p>
            <a:pPr marL="158750" indent="0">
              <a:buNone/>
            </a:pPr>
            <a:r>
              <a:rPr lang="en-US" b="1" dirty="0"/>
              <a:t>Data Privacy Concerns</a:t>
            </a:r>
            <a:endParaRPr lang="en-US" dirty="0"/>
          </a:p>
          <a:p>
            <a:pPr>
              <a:buFont typeface="Arial" panose="020B0604020202020204" pitchFamily="34" charset="0"/>
              <a:buChar char="•"/>
            </a:pPr>
            <a:r>
              <a:rPr lang="en-US" b="1" dirty="0"/>
              <a:t>Surveillance and Data Ownership</a:t>
            </a:r>
            <a:r>
              <a:rPr lang="en-US" dirty="0"/>
              <a:t>: AI-enabled environmental monitoring systems often collect vast amounts of data, sometimes in close proximity to human activities. Without proper consent mechanisms, this raises ethical issues around privacy.</a:t>
            </a:r>
          </a:p>
          <a:p>
            <a:pPr>
              <a:buFont typeface="Arial" panose="020B0604020202020204" pitchFamily="34" charset="0"/>
              <a:buChar char="•"/>
            </a:pPr>
            <a:r>
              <a:rPr lang="en-US" b="1" dirty="0"/>
              <a:t>Ethical Frameworks</a:t>
            </a:r>
            <a:r>
              <a:rPr lang="en-US" dirty="0"/>
              <a:t>: Developing ethical frameworks that protect individual privacy while supporting environmental objectives is critical to fostering public trust and ensuring responsible AI deployment.</a:t>
            </a:r>
          </a:p>
          <a:p>
            <a:pPr marL="158750" indent="0">
              <a:buFont typeface="Arial" panose="020B0604020202020204" pitchFamily="34" charse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t>AI holds immense potential for advancing sustainability goals, but its deployment must be managed carefully to avoid unintended consequences. By addressing these challenges—resource consumption, ecosystem disruption, monoculture, over-reliance on technology, e-waste generation, and data privacy—organizations can ensure that AI technologies genuinely contribute to environmental sustainability without causing harm. Responsible design, inclusive stakeholder engagement, and sustainability practices are key to achieving this balance.</a:t>
            </a:r>
          </a:p>
          <a:p>
            <a:pPr marL="158750" indent="0">
              <a:buFont typeface="Arial" panose="020B0604020202020204" pitchFamily="34" charset="0"/>
              <a:buNone/>
            </a:pPr>
            <a:endParaRPr lang="en-US" dirty="0"/>
          </a:p>
          <a:p>
            <a:pPr marL="158750" indent="0">
              <a:buFont typeface="Arial" panose="020B0604020202020204" pitchFamily="34" charset="0"/>
              <a:buNone/>
            </a:pPr>
            <a:endParaRPr lang="en-US" dirty="0"/>
          </a:p>
          <a:p>
            <a:pPr marL="158750" indent="0">
              <a:buFont typeface="Arial" panose="020B0604020202020204" pitchFamily="34" charset="0"/>
              <a:buNone/>
            </a:pPr>
            <a:endParaRPr lang="en-IN" dirty="0"/>
          </a:p>
          <a:p>
            <a:pPr marL="158750" indent="0">
              <a:buNone/>
            </a:pPr>
            <a:endParaRPr lang="en-IN" dirty="0"/>
          </a:p>
        </p:txBody>
      </p:sp>
    </p:spTree>
    <p:extLst>
      <p:ext uri="{BB962C8B-B14F-4D97-AF65-F5344CB8AC3E}">
        <p14:creationId xmlns:p14="http://schemas.microsoft.com/office/powerpoint/2010/main" val="2092674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Data Privacy and Environmental Monitoring:</a:t>
            </a:r>
          </a:p>
          <a:p>
            <a:pPr marL="158750" indent="0">
              <a:buNone/>
            </a:pPr>
            <a:r>
              <a:rPr lang="en-US" dirty="0"/>
              <a:t>While AI holds great promise for enhancing our understanding of ecological changes and advancing sustainability goals, it also introduces significant ethical dilemmas, particularly concerning </a:t>
            </a:r>
            <a:r>
              <a:rPr lang="en-US" b="1" dirty="0"/>
              <a:t>data privacy</a:t>
            </a:r>
            <a:r>
              <a:rPr lang="en-US" dirty="0"/>
              <a:t>. Below, we explore the key challenges and potential risks:</a:t>
            </a:r>
          </a:p>
          <a:p>
            <a:pPr marL="158750" indent="0">
              <a:buNone/>
            </a:pPr>
            <a:endParaRPr lang="en-US" b="1" dirty="0"/>
          </a:p>
          <a:p>
            <a:pPr marL="158750" indent="0">
              <a:buNone/>
            </a:pPr>
            <a:r>
              <a:rPr lang="en-US" b="1" dirty="0"/>
              <a:t>1. Data Collection Practices</a:t>
            </a:r>
          </a:p>
          <a:p>
            <a:pPr>
              <a:buFont typeface="Arial" panose="020B0604020202020204" pitchFamily="34" charset="0"/>
              <a:buChar char="•"/>
            </a:pPr>
            <a:r>
              <a:rPr lang="en-US" b="1" dirty="0"/>
              <a:t>Challenge</a:t>
            </a:r>
            <a:r>
              <a:rPr lang="en-US" dirty="0"/>
              <a:t>: AI systems collect vast amounts of data from multiple sources, often without individuals’ explicit knowledge or consent. This can include data from social media, sensors, apps, or even satellites used in environmental monitoring.</a:t>
            </a:r>
          </a:p>
          <a:p>
            <a:pPr>
              <a:buFont typeface="Arial" panose="020B0604020202020204" pitchFamily="34" charset="0"/>
              <a:buChar char="•"/>
            </a:pPr>
            <a:r>
              <a:rPr lang="en-US" b="1" dirty="0"/>
              <a:t>Ethical Concern</a:t>
            </a:r>
            <a:r>
              <a:rPr lang="en-US" dirty="0"/>
              <a:t>: This raises serious concerns around privacy, ownership, and the appropriate use of personal data. Individuals may not be aware that their data is being used for purposes beyond their original intent, such as contributing to environmental studies.</a:t>
            </a:r>
          </a:p>
          <a:p>
            <a:pPr>
              <a:buFont typeface="Arial" panose="020B0604020202020204" pitchFamily="34" charset="0"/>
              <a:buChar char="•"/>
            </a:pPr>
            <a:r>
              <a:rPr lang="en-US" b="1" dirty="0"/>
              <a:t>Solution</a:t>
            </a:r>
            <a:r>
              <a:rPr lang="en-US" dirty="0"/>
              <a:t>: Organizations must prioritize transparency by clearly communicating </a:t>
            </a:r>
            <a:r>
              <a:rPr lang="en-US" b="1" dirty="0"/>
              <a:t>how and why data is collected</a:t>
            </a:r>
            <a:r>
              <a:rPr lang="en-US" dirty="0"/>
              <a:t>. This helps individuals understand the scope of the data collection and mitigates the risk of privacy violations.</a:t>
            </a:r>
          </a:p>
          <a:p>
            <a:pPr marL="158750" indent="0">
              <a:buNone/>
            </a:pPr>
            <a:endParaRPr lang="en-US" b="1" dirty="0"/>
          </a:p>
          <a:p>
            <a:pPr marL="158750" indent="0">
              <a:buNone/>
            </a:pPr>
            <a:r>
              <a:rPr lang="en-US" b="1" dirty="0"/>
              <a:t>2. Informed Consent</a:t>
            </a:r>
          </a:p>
          <a:p>
            <a:pPr>
              <a:buFont typeface="Arial" panose="020B0604020202020204" pitchFamily="34" charset="0"/>
              <a:buChar char="•"/>
            </a:pPr>
            <a:r>
              <a:rPr lang="en-US" b="1" dirty="0"/>
              <a:t>Challenge</a:t>
            </a:r>
            <a:r>
              <a:rPr lang="en-US" dirty="0"/>
              <a:t>: Informed consent is crucial, especially when sensitive or personally identifiable information is involved in AI-driven environmental monitoring. Without explicit consent, using personal data can lead to ethical breaches.</a:t>
            </a:r>
          </a:p>
          <a:p>
            <a:pPr>
              <a:buFont typeface="Arial" panose="020B0604020202020204" pitchFamily="34" charset="0"/>
              <a:buChar char="•"/>
            </a:pPr>
            <a:r>
              <a:rPr lang="en-US" b="1" dirty="0"/>
              <a:t>Ethical Concern</a:t>
            </a:r>
            <a:r>
              <a:rPr lang="en-US" dirty="0"/>
              <a:t>: Many individuals might not realize that their data—such as location tracking through smartphones or social media activity—could be used for environmental monitoring. This lack of awareness creates the potential for ethical violations, especially when data is repurposed without consent.</a:t>
            </a:r>
          </a:p>
          <a:p>
            <a:pPr>
              <a:buFont typeface="Arial" panose="020B0604020202020204" pitchFamily="34" charset="0"/>
              <a:buChar char="•"/>
            </a:pPr>
            <a:r>
              <a:rPr lang="en-US" b="1" dirty="0"/>
              <a:t>Solution</a:t>
            </a:r>
            <a:r>
              <a:rPr lang="en-US" dirty="0"/>
              <a:t>: Organizations and developers must </a:t>
            </a:r>
            <a:r>
              <a:rPr lang="en-US" b="1" dirty="0"/>
              <a:t>ensure that data collection practices are transparent and consent-based</a:t>
            </a:r>
            <a:r>
              <a:rPr lang="en-US" dirty="0"/>
              <a:t>, providing individuals with clear, understandable information about how their data will be used and for what purposes.</a:t>
            </a:r>
          </a:p>
          <a:p>
            <a:pPr marL="158750" indent="0">
              <a:buNone/>
            </a:pPr>
            <a:endParaRPr lang="en-US" b="1" dirty="0"/>
          </a:p>
          <a:p>
            <a:pPr marL="158750" indent="0">
              <a:buNone/>
            </a:pPr>
            <a:r>
              <a:rPr lang="en-US" b="1" dirty="0"/>
              <a:t>3. Predictive Harm</a:t>
            </a:r>
          </a:p>
          <a:p>
            <a:pPr>
              <a:buFont typeface="Arial" panose="020B0604020202020204" pitchFamily="34" charset="0"/>
              <a:buChar char="•"/>
            </a:pPr>
            <a:r>
              <a:rPr lang="en-US" b="1" dirty="0"/>
              <a:t>Challenge</a:t>
            </a:r>
            <a:r>
              <a:rPr lang="en-US" dirty="0"/>
              <a:t>: AI-powered predictive analytics can make inferences about individuals or communities based on collected data. While these insights can help predict ecological trends, they also risk unintended harm when applied to individuals.</a:t>
            </a:r>
          </a:p>
          <a:p>
            <a:pPr>
              <a:buFont typeface="Arial" panose="020B0604020202020204" pitchFamily="34" charset="0"/>
              <a:buChar char="•"/>
            </a:pPr>
            <a:r>
              <a:rPr lang="en-US" b="1" dirty="0"/>
              <a:t>Ethical Concern</a:t>
            </a:r>
            <a:r>
              <a:rPr lang="en-US" dirty="0"/>
              <a:t>: Predictive analytics may perpetuate </a:t>
            </a:r>
            <a:r>
              <a:rPr lang="en-US" b="1" dirty="0"/>
              <a:t>stereotypes, biased inferences</a:t>
            </a:r>
            <a:r>
              <a:rPr lang="en-US" dirty="0"/>
              <a:t>, or even discriminatory practices, particularly when based on incomplete or biased data. For instance, AI might inaccurately predict behavior or environmental impact within certain communities, leading to unfair policies or interventions.</a:t>
            </a:r>
          </a:p>
          <a:p>
            <a:pPr>
              <a:buFont typeface="Arial" panose="020B0604020202020204" pitchFamily="34" charset="0"/>
              <a:buChar char="•"/>
            </a:pPr>
            <a:r>
              <a:rPr lang="en-US" b="1" dirty="0"/>
              <a:t>Solution</a:t>
            </a:r>
            <a:r>
              <a:rPr lang="en-US" dirty="0"/>
              <a:t>: AI systems must be designed with </a:t>
            </a:r>
            <a:r>
              <a:rPr lang="en-US" b="1" dirty="0"/>
              <a:t>bias detection mechanisms</a:t>
            </a:r>
            <a:r>
              <a:rPr lang="en-US" dirty="0"/>
              <a:t> and ethical guidelines to avoid making harmful or discriminatory inferences. Additionally, there should be robust oversight to ensure that the predictive power of AI is not misused in ways that infringe upon personal rights.</a:t>
            </a:r>
          </a:p>
          <a:p>
            <a:pPr marL="158750" indent="0">
              <a:buNone/>
            </a:pPr>
            <a:endParaRPr lang="en-US" dirty="0"/>
          </a:p>
        </p:txBody>
      </p:sp>
    </p:spTree>
    <p:extLst>
      <p:ext uri="{BB962C8B-B14F-4D97-AF65-F5344CB8AC3E}">
        <p14:creationId xmlns:p14="http://schemas.microsoft.com/office/powerpoint/2010/main" val="4281171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In this slide, we will delve into the role of surveillance technologies, such as drones and facial recognition, in environmental monitoring. While these technologies offer significant advantages for data collection and analysis, they also raise serious concerns regarding privacy and community trust.</a:t>
            </a:r>
          </a:p>
          <a:p>
            <a:pPr marL="158750" indent="0">
              <a:buNone/>
            </a:pPr>
            <a:endParaRPr lang="en-IN" dirty="0"/>
          </a:p>
          <a:p>
            <a:pPr marL="158750" indent="0">
              <a:buNone/>
            </a:pPr>
            <a:r>
              <a:rPr lang="en-US" b="1" dirty="0"/>
              <a:t>Surveillance Technologies:</a:t>
            </a:r>
            <a:endParaRPr lang="en-US" dirty="0"/>
          </a:p>
          <a:p>
            <a:pPr>
              <a:buFont typeface="Arial" panose="020B0604020202020204" pitchFamily="34" charset="0"/>
              <a:buChar char="•"/>
            </a:pPr>
            <a:r>
              <a:rPr lang="en-US" b="1" dirty="0"/>
              <a:t>Drones and Facial Recognition:</a:t>
            </a:r>
            <a:endParaRPr lang="en-US" dirty="0"/>
          </a:p>
          <a:p>
            <a:pPr marL="742950" lvl="1" indent="-285750">
              <a:buFont typeface="Arial" panose="020B0604020202020204" pitchFamily="34" charset="0"/>
              <a:buChar char="•"/>
            </a:pPr>
            <a:r>
              <a:rPr lang="en-US" dirty="0"/>
              <a:t>Drones are increasingly used to monitor environmental conditions, wildlife populations, and deforestation.</a:t>
            </a:r>
          </a:p>
          <a:p>
            <a:pPr marL="742950" lvl="1" indent="-285750">
              <a:buFont typeface="Arial" panose="020B0604020202020204" pitchFamily="34" charset="0"/>
              <a:buChar char="•"/>
            </a:pPr>
            <a:r>
              <a:rPr lang="en-US" dirty="0"/>
              <a:t>Facial recognition technology may also be deployed in some contexts to identify individuals in environmental hotspots or urban areas.</a:t>
            </a:r>
          </a:p>
          <a:p>
            <a:pPr marL="158750" indent="0">
              <a:buNone/>
            </a:pPr>
            <a:endParaRPr lang="en-IN" dirty="0"/>
          </a:p>
          <a:p>
            <a:pPr marL="158750" indent="0">
              <a:buNone/>
            </a:pPr>
            <a:r>
              <a:rPr lang="en-US" b="1" dirty="0"/>
              <a:t>Impact on Disadvantaged Communities:</a:t>
            </a:r>
            <a:endParaRPr lang="en-US" dirty="0"/>
          </a:p>
          <a:p>
            <a:pPr lvl="0">
              <a:buFont typeface="Arial" panose="020B0604020202020204" pitchFamily="34" charset="0"/>
              <a:buChar char="•"/>
            </a:pPr>
            <a:r>
              <a:rPr lang="en-US" b="1" dirty="0"/>
              <a:t>Disproportionate Effects:</a:t>
            </a:r>
            <a:endParaRPr lang="en-US" dirty="0"/>
          </a:p>
          <a:p>
            <a:pPr marL="742950" lvl="1" indent="-285750">
              <a:buFont typeface="Arial" panose="020B0604020202020204" pitchFamily="34" charset="0"/>
              <a:buChar char="•"/>
            </a:pPr>
            <a:r>
              <a:rPr lang="en-US" dirty="0"/>
              <a:t>AI-based environmental monitoring often focuses on areas with significant pollution, which can include low-income or marginalized neighborhoods.</a:t>
            </a:r>
          </a:p>
          <a:p>
            <a:pPr marL="742950" lvl="1" indent="-285750">
              <a:buFont typeface="Arial" panose="020B0604020202020204" pitchFamily="34" charset="0"/>
              <a:buChar char="•"/>
            </a:pPr>
            <a:r>
              <a:rPr lang="en-US" dirty="0"/>
              <a:t>The heightened scrutiny in these areas can create a sense of being unfairly targeted.</a:t>
            </a:r>
          </a:p>
          <a:p>
            <a:pPr lvl="0">
              <a:buFont typeface="Arial" panose="020B0604020202020204" pitchFamily="34" charset="0"/>
              <a:buChar char="•"/>
            </a:pPr>
            <a:r>
              <a:rPr lang="en-US" b="1" dirty="0"/>
              <a:t>Feelings of Resentment and Mistrust:</a:t>
            </a:r>
            <a:endParaRPr lang="en-US" dirty="0"/>
          </a:p>
          <a:p>
            <a:pPr marL="742950" lvl="1" indent="-285750">
              <a:buFont typeface="Arial" panose="020B0604020202020204" pitchFamily="34" charset="0"/>
              <a:buChar char="•"/>
            </a:pPr>
            <a:r>
              <a:rPr lang="en-US" dirty="0"/>
              <a:t>Communities may develop resentment towards environmental monitoring initiatives if they feel these efforts primarily serve surveillance purposes rather than genuine improvement of their living conditions.</a:t>
            </a:r>
          </a:p>
          <a:p>
            <a:pPr marL="742950" lvl="1" indent="-285750">
              <a:buFont typeface="Arial" panose="020B0604020202020204" pitchFamily="34" charset="0"/>
              <a:buChar char="•"/>
            </a:pPr>
            <a:r>
              <a:rPr lang="en-US" dirty="0"/>
              <a:t>This mistrust can hinder community engagement and collaboration, essential for effective environmental monitoring and advocacy.</a:t>
            </a:r>
          </a:p>
          <a:p>
            <a:pPr marL="158750" indent="0">
              <a:buNone/>
            </a:pPr>
            <a:endParaRPr lang="en-IN" dirty="0"/>
          </a:p>
        </p:txBody>
      </p:sp>
    </p:spTree>
    <p:extLst>
      <p:ext uri="{BB962C8B-B14F-4D97-AF65-F5344CB8AC3E}">
        <p14:creationId xmlns:p14="http://schemas.microsoft.com/office/powerpoint/2010/main" val="2639647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Balancing Environmental Goals with Privacy Rights</a:t>
            </a:r>
          </a:p>
          <a:p>
            <a:r>
              <a:rPr lang="en-US" dirty="0"/>
              <a:t>As AI technology becomes more integrated into environmental practices, it is essential to find a balance between </a:t>
            </a:r>
            <a:r>
              <a:rPr lang="en-US" b="1" dirty="0"/>
              <a:t>pursuing sustainability</a:t>
            </a:r>
            <a:r>
              <a:rPr lang="en-US" dirty="0"/>
              <a:t> and </a:t>
            </a:r>
            <a:r>
              <a:rPr lang="en-US" b="1" dirty="0"/>
              <a:t>protecting individual privacy</a:t>
            </a:r>
            <a:r>
              <a:rPr lang="en-US" dirty="0"/>
              <a:t>. </a:t>
            </a:r>
          </a:p>
          <a:p>
            <a:pPr marL="158750" indent="0">
              <a:buNone/>
            </a:pPr>
            <a:endParaRPr lang="en-US" dirty="0"/>
          </a:p>
          <a:p>
            <a:pPr marL="158750" indent="0">
              <a:buNone/>
            </a:pPr>
            <a:r>
              <a:rPr lang="en-US" dirty="0"/>
              <a:t>Here are some key strategies to achieve this balance:</a:t>
            </a:r>
          </a:p>
          <a:p>
            <a:pPr marL="158750" indent="0">
              <a:buNone/>
            </a:pPr>
            <a:endParaRPr lang="en-US" b="1" dirty="0"/>
          </a:p>
          <a:p>
            <a:pPr marL="158750" indent="0">
              <a:buNone/>
            </a:pPr>
            <a:r>
              <a:rPr lang="en-US" b="1" dirty="0"/>
              <a:t>1. Transparent Data Practices</a:t>
            </a:r>
          </a:p>
          <a:p>
            <a:pPr>
              <a:buFont typeface="Arial" panose="020B0604020202020204" pitchFamily="34" charset="0"/>
              <a:buChar char="•"/>
            </a:pPr>
            <a:r>
              <a:rPr lang="en-US" b="1" dirty="0"/>
              <a:t>Transparency</a:t>
            </a:r>
            <a:r>
              <a:rPr lang="en-US" dirty="0"/>
              <a:t> is the foundation of balancing environmental goals with privacy rights. By being open about data collection practices—such as the purpose, scope, and retention of data—organizations can foster trust and respect individual autonomy.</a:t>
            </a:r>
          </a:p>
          <a:p>
            <a:pPr>
              <a:buFont typeface="Arial" panose="020B0604020202020204" pitchFamily="34" charset="0"/>
              <a:buChar char="•"/>
            </a:pPr>
            <a:r>
              <a:rPr lang="en-US" dirty="0"/>
              <a:t>Organizations must provide clear explanations of how data will be used, how long it will be stored, and who will have access to it. This ensures that individuals are informed and can make conscious decisions about participating in environmental initiatives.</a:t>
            </a:r>
          </a:p>
          <a:p>
            <a:pPr>
              <a:buFont typeface="Arial" panose="020B0604020202020204" pitchFamily="34" charset="0"/>
              <a:buChar char="•"/>
            </a:pPr>
            <a:r>
              <a:rPr lang="en-US" dirty="0"/>
              <a:t>When people understand how their data is being utilized for the greater good, they feel more secure and are more likely to engage positively with environmental projects, enhancing the overall effectiveness of sustainability efforts.</a:t>
            </a:r>
          </a:p>
          <a:p>
            <a:pPr marL="158750" indent="0">
              <a:buNone/>
            </a:pPr>
            <a:endParaRPr lang="en-US" b="1" dirty="0"/>
          </a:p>
          <a:p>
            <a:pPr marL="158750" indent="0">
              <a:buNone/>
            </a:pPr>
            <a:r>
              <a:rPr lang="en-US" b="1" dirty="0"/>
              <a:t>2. Ethical Principles and Regulations</a:t>
            </a:r>
          </a:p>
          <a:p>
            <a:pPr>
              <a:buFont typeface="Arial" panose="020B0604020202020204" pitchFamily="34" charset="0"/>
              <a:buChar char="•"/>
            </a:pPr>
            <a:r>
              <a:rPr lang="en-US" dirty="0"/>
              <a:t>While adhering to existing privacy laws like </a:t>
            </a:r>
            <a:r>
              <a:rPr lang="en-US" b="1" dirty="0"/>
              <a:t>GDPR</a:t>
            </a:r>
            <a:r>
              <a:rPr lang="en-US" dirty="0"/>
              <a:t> is crucial, organizations should go beyond legal compliance by establishing their own ethical guidelines. Privacy risks often arise in gray areas that laws might not fully cover.</a:t>
            </a:r>
          </a:p>
          <a:p>
            <a:pPr>
              <a:buFont typeface="Arial" panose="020B0604020202020204" pitchFamily="34" charset="0"/>
              <a:buChar char="•"/>
            </a:pPr>
            <a:r>
              <a:rPr lang="en-US" dirty="0"/>
              <a:t>Companies and environmental organizations should adopt </a:t>
            </a:r>
            <a:r>
              <a:rPr lang="en-US" b="1" dirty="0"/>
              <a:t>ethical standards</a:t>
            </a:r>
            <a:r>
              <a:rPr lang="en-US" dirty="0"/>
              <a:t> that prioritize minimizing privacy intrusions. This can involve anonymizing data, reducing unnecessary data collection, and limiting the duration of data retention. A proactive ethical approach demonstrates respect for individuals' rights.</a:t>
            </a:r>
          </a:p>
          <a:p>
            <a:pPr>
              <a:buFont typeface="Arial" panose="020B0604020202020204" pitchFamily="34" charset="0"/>
              <a:buChar char="•"/>
            </a:pPr>
            <a:r>
              <a:rPr lang="en-US" dirty="0"/>
              <a:t>The </a:t>
            </a:r>
            <a:r>
              <a:rPr lang="en-US" b="1" dirty="0"/>
              <a:t>peace of mind</a:t>
            </a:r>
            <a:r>
              <a:rPr lang="en-US" dirty="0"/>
              <a:t> that comes from knowing an organization is committed not only to legal compliance but also to ethical stewardship encourages greater participation and trust in AI-driven environmental monitoring systems.</a:t>
            </a:r>
          </a:p>
          <a:p>
            <a:pPr marL="158750" indent="0">
              <a:buNone/>
            </a:pPr>
            <a:endParaRPr lang="en-US" b="1" dirty="0"/>
          </a:p>
          <a:p>
            <a:pPr marL="158750" indent="0">
              <a:buNone/>
            </a:pPr>
            <a:r>
              <a:rPr lang="en-US" b="1" dirty="0"/>
              <a:t>3. Community Engagement</a:t>
            </a:r>
          </a:p>
          <a:p>
            <a:pPr>
              <a:buFont typeface="Arial" panose="020B0604020202020204" pitchFamily="34" charset="0"/>
              <a:buChar char="•"/>
            </a:pPr>
            <a:r>
              <a:rPr lang="en-US" b="1" dirty="0"/>
              <a:t>Community engagement</a:t>
            </a:r>
            <a:r>
              <a:rPr lang="en-US" dirty="0"/>
              <a:t> is vital for ensuring that environmental monitoring using AI respects local concerns and values. By involving the communities affected by AI systems, organizations can build trust, address privacy concerns directly, and ensure the technology aligns with public interest.</a:t>
            </a:r>
          </a:p>
          <a:p>
            <a:pPr>
              <a:buFont typeface="Arial" panose="020B0604020202020204" pitchFamily="34" charset="0"/>
              <a:buChar char="•"/>
            </a:pPr>
            <a:r>
              <a:rPr lang="en-US" dirty="0"/>
              <a:t>Organizations should initiate open dialogues with community members about the goals and impacts of AI-based environmental monitoring. This includes </a:t>
            </a:r>
            <a:r>
              <a:rPr lang="en-US" b="1" dirty="0"/>
              <a:t>engaging residents in decision-making</a:t>
            </a:r>
            <a:r>
              <a:rPr lang="en-US" dirty="0"/>
              <a:t> processes and addressing their concerns regarding data privacy. Involving local stakeholders ensures a shared sense of ownership over environmental initiatives.</a:t>
            </a:r>
          </a:p>
          <a:p>
            <a:pPr>
              <a:buFont typeface="Arial" panose="020B0604020202020204" pitchFamily="34" charset="0"/>
              <a:buChar char="•"/>
            </a:pPr>
            <a:r>
              <a:rPr lang="en-US" dirty="0"/>
              <a:t>When communities are active participants, they are more likely to </a:t>
            </a:r>
            <a:r>
              <a:rPr lang="en-US" b="1" dirty="0"/>
              <a:t>support and collaborate</a:t>
            </a:r>
            <a:r>
              <a:rPr lang="en-US" dirty="0"/>
              <a:t> on environmental goals. This engagement fosters long-term sustainability and helps avoid conflicts or resistance related to privacy issues.</a:t>
            </a:r>
          </a:p>
          <a:p>
            <a:pPr marL="158750" indent="0">
              <a:buNone/>
            </a:pPr>
            <a:endParaRPr lang="en-IN" dirty="0"/>
          </a:p>
        </p:txBody>
      </p:sp>
    </p:spTree>
    <p:extLst>
      <p:ext uri="{BB962C8B-B14F-4D97-AF65-F5344CB8AC3E}">
        <p14:creationId xmlns:p14="http://schemas.microsoft.com/office/powerpoint/2010/main" val="2185196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Future Trends in AI Ethics, Fairness, and Sustainability</a:t>
            </a:r>
          </a:p>
          <a:p>
            <a:r>
              <a:rPr lang="en-US" dirty="0"/>
              <a:t>As artificial intelligence (AI) continues to evolve and integrate into various aspects of society, three key trends are shaping the future landscape of AI ethics:, </a:t>
            </a:r>
            <a:r>
              <a:rPr lang="en-US" b="1" dirty="0"/>
              <a:t>Sustainable AI Development</a:t>
            </a:r>
            <a:r>
              <a:rPr lang="en-US" dirty="0"/>
              <a:t>, and </a:t>
            </a:r>
            <a:r>
              <a:rPr lang="en-US" b="1" dirty="0"/>
              <a:t>AI for Social Good</a:t>
            </a:r>
            <a:r>
              <a:rPr lang="en-US" dirty="0"/>
              <a:t>. Each of these trends plays a crucial role in ensuring that AI technologies are developed and utilized in ways that are ethical, equitable, and beneficial for society as a whole.</a:t>
            </a:r>
          </a:p>
          <a:p>
            <a:pPr marL="158750" indent="0">
              <a:buNone/>
            </a:pPr>
            <a:endParaRPr lang="en-US" b="1" dirty="0"/>
          </a:p>
          <a:p>
            <a:pPr marL="158750" indent="0">
              <a:buNone/>
            </a:pPr>
            <a:r>
              <a:rPr lang="en-US" b="1" dirty="0"/>
              <a:t>1. Sustainable AI Development</a:t>
            </a:r>
          </a:p>
          <a:p>
            <a:r>
              <a:rPr lang="en-US" dirty="0"/>
              <a:t>Sustainable AI development emphasizes the importance of creating AI technologies that minimize environmental impact and promote social responsibility. This trend is driven by growing awareness of the ecological footprint of AI, especially as training large AI models requires substantial computational resources and energy.</a:t>
            </a:r>
          </a:p>
          <a:p>
            <a:pPr marL="457200" indent="-298450"/>
            <a:r>
              <a:rPr lang="en-US" b="1" dirty="0"/>
              <a:t>Importance</a:t>
            </a:r>
            <a:r>
              <a:rPr lang="en-US" dirty="0"/>
              <a:t>:</a:t>
            </a:r>
          </a:p>
          <a:p>
            <a:pPr marL="628650" lvl="1" indent="-171450"/>
            <a:r>
              <a:rPr lang="en-US" b="1" dirty="0"/>
              <a:t>Environmental Responsibility</a:t>
            </a:r>
            <a:r>
              <a:rPr lang="en-US" dirty="0"/>
              <a:t>: As the global community confronts climate change and environmental degradation, AI must contribute positively by reducing resource consumption and fostering sustainability.</a:t>
            </a:r>
          </a:p>
          <a:p>
            <a:pPr marL="628650" lvl="1" indent="-171450"/>
            <a:r>
              <a:rPr lang="en-US" b="1" dirty="0"/>
              <a:t>Social Responsibility</a:t>
            </a:r>
            <a:r>
              <a:rPr lang="en-US" dirty="0"/>
              <a:t>: Sustainable AI practices consider the broader social implications of AI deployment, ensuring that advancements do not exacerbate inequalities or harm communities.</a:t>
            </a:r>
          </a:p>
          <a:p>
            <a:pPr marL="457200" indent="-298450"/>
            <a:r>
              <a:rPr lang="en-US" b="1" dirty="0"/>
              <a:t>Examples</a:t>
            </a:r>
            <a:r>
              <a:rPr lang="en-US" dirty="0"/>
              <a:t>:</a:t>
            </a:r>
          </a:p>
          <a:p>
            <a:pPr marL="628650" lvl="1" indent="-171450"/>
            <a:r>
              <a:rPr lang="en-US" b="1" dirty="0"/>
              <a:t>Energy-Efficient Models</a:t>
            </a:r>
            <a:r>
              <a:rPr lang="en-US" dirty="0"/>
              <a:t>: Companies like Google are investing in developing energy-efficient AI models that reduce the computational power needed for training and inference, thereby lowering carbon emissions.</a:t>
            </a:r>
          </a:p>
          <a:p>
            <a:pPr marL="628650" lvl="1" indent="-171450"/>
            <a:r>
              <a:rPr lang="en-US" b="1" dirty="0"/>
              <a:t>Green AI Initiatives</a:t>
            </a:r>
            <a:r>
              <a:rPr lang="en-US" dirty="0"/>
              <a:t>: The AI community is increasingly promoting practices like using renewable energy sources for data centers, optimizing algorithms to require less energy, and conducting sustainability audits on AI systems.</a:t>
            </a:r>
          </a:p>
          <a:p>
            <a:pPr marL="158750" indent="0">
              <a:buNone/>
            </a:pPr>
            <a:endParaRPr lang="en-US" b="1" dirty="0"/>
          </a:p>
          <a:p>
            <a:pPr marL="158750" indent="0">
              <a:buNone/>
            </a:pPr>
            <a:r>
              <a:rPr lang="en-US" b="1" dirty="0"/>
              <a:t>2. AI for Social Good</a:t>
            </a:r>
          </a:p>
          <a:p>
            <a:r>
              <a:rPr lang="en-US" dirty="0"/>
              <a:t>AI for social good focuses on leveraging AI technologies to address pressing societal challenges, improve quality of life, and ensure that advancements benefit all segments of society. This trend aims to harness the power of AI to create solutions that uplift communities and address inequalities.</a:t>
            </a:r>
          </a:p>
          <a:p>
            <a:pPr marL="457200" indent="-298450"/>
            <a:r>
              <a:rPr lang="en-US" b="1" dirty="0"/>
              <a:t>Importance</a:t>
            </a:r>
            <a:r>
              <a:rPr lang="en-US" dirty="0"/>
              <a:t>:</a:t>
            </a:r>
          </a:p>
          <a:p>
            <a:pPr marL="628650" lvl="1" indent="-171450"/>
            <a:r>
              <a:rPr lang="en-US" b="1" dirty="0"/>
              <a:t>Addressing Global Challenges</a:t>
            </a:r>
            <a:r>
              <a:rPr lang="en-US" dirty="0"/>
              <a:t>: AI has the potential to contribute to solving significant issues such as poverty, healthcare access, climate change, and education disparities.</a:t>
            </a:r>
          </a:p>
          <a:p>
            <a:pPr marL="628650" lvl="1" indent="-171450"/>
            <a:r>
              <a:rPr lang="en-US" b="1" dirty="0"/>
              <a:t>Equitable Access</a:t>
            </a:r>
            <a:r>
              <a:rPr lang="en-US" dirty="0"/>
              <a:t>: Ensuring that AI solutions are accessible to diverse communities helps to bridge the digital divide and empower marginalized groups.</a:t>
            </a:r>
          </a:p>
          <a:p>
            <a:pPr marL="457200" indent="-298450"/>
            <a:r>
              <a:rPr lang="en-US" b="1" dirty="0"/>
              <a:t>Examples</a:t>
            </a:r>
            <a:r>
              <a:rPr lang="en-US" dirty="0"/>
              <a:t>:</a:t>
            </a:r>
          </a:p>
          <a:p>
            <a:pPr marL="628650" lvl="1" indent="-171450"/>
            <a:r>
              <a:rPr lang="en-US" b="1" dirty="0"/>
              <a:t>Disaster Response</a:t>
            </a:r>
            <a:r>
              <a:rPr lang="en-US" dirty="0"/>
              <a:t>: AI systems can analyze satellite imagery and social media data to predict natural disasters, helping organizations like the Red Cross allocate resources effectively during emergencies.</a:t>
            </a:r>
          </a:p>
          <a:p>
            <a:pPr marL="628650" lvl="1" indent="-171450"/>
            <a:r>
              <a:rPr lang="en-US" b="1" dirty="0"/>
              <a:t>Healthcare Access</a:t>
            </a:r>
            <a:r>
              <a:rPr lang="en-US" dirty="0"/>
              <a:t>: AI tools can assist in diagnosing diseases in low-resource settings, providing timely healthcare solutions where traditional systems may be lacking. For instance, AI-driven mobile apps can enable remote diagnostics for communities with limited access to healthcare professionals.</a:t>
            </a:r>
          </a:p>
          <a:p>
            <a:pPr marL="158750" indent="0">
              <a:buNone/>
            </a:pPr>
            <a:endParaRPr lang="en-US" b="1" dirty="0"/>
          </a:p>
          <a:p>
            <a:pPr marL="158750" indent="0">
              <a:buNone/>
            </a:pPr>
            <a:r>
              <a:rPr lang="en-US" dirty="0"/>
              <a:t>The future of AI ethics is being shaped by the critical trends of Sustainable AI Development, and AI for Social Good. Each of these trends emphasizes the need for responsible and equitable AI technologies that prioritize environmental stewardship, and societal benefit. As AI continues to evolve, it is essential for stakeholders, including developers, policymakers, and communities, to work collaboratively in implementing these principles to create a future where AI enhances human life while addressing ethical and environmental challenges.</a:t>
            </a:r>
          </a:p>
          <a:p>
            <a:endParaRPr lang="en-IN" dirty="0"/>
          </a:p>
        </p:txBody>
      </p:sp>
    </p:spTree>
    <p:extLst>
      <p:ext uri="{BB962C8B-B14F-4D97-AF65-F5344CB8AC3E}">
        <p14:creationId xmlns:p14="http://schemas.microsoft.com/office/powerpoint/2010/main" val="3531603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Here, we’ll be discussing the importance of sustainable AI development. As AI models grow in complexity, their environmental impact also increases. Sustainable AI aims to minimize the carbon footprint of these technologies by incorporating environmentally responsible practices.</a:t>
            </a:r>
          </a:p>
          <a:p>
            <a:pPr marL="158750" indent="0">
              <a:buNone/>
            </a:pPr>
            <a:endParaRPr lang="en-US" dirty="0"/>
          </a:p>
          <a:p>
            <a:pPr marL="158750" indent="0">
              <a:buNone/>
            </a:pPr>
            <a:r>
              <a:rPr lang="en-US" b="1" dirty="0"/>
              <a:t>Reducing AI’s Carbon Footprint</a:t>
            </a:r>
            <a:endParaRPr lang="en-US" dirty="0"/>
          </a:p>
          <a:p>
            <a:r>
              <a:rPr lang="en-US" dirty="0"/>
              <a:t>AI models, especially large machine learning and deep learning models, require significant computational power, which consumes vast amounts of energy. To address this, scientists are focusing on optimizing algorithms and data centers. Techniques like model compression and pruning help lower the energy required for both training and deploying AI models.</a:t>
            </a:r>
          </a:p>
          <a:p>
            <a:pPr marL="158750" indent="0">
              <a:buNone/>
            </a:pPr>
            <a:endParaRPr lang="en-IN" dirty="0"/>
          </a:p>
          <a:p>
            <a:pPr marL="158750" indent="0">
              <a:buNone/>
            </a:pPr>
            <a:r>
              <a:rPr lang="en-US" b="1" dirty="0"/>
              <a:t>Lifecycle Assessment in AI</a:t>
            </a:r>
            <a:endParaRPr lang="en-US" dirty="0"/>
          </a:p>
          <a:p>
            <a:r>
              <a:rPr lang="en-US" dirty="0"/>
              <a:t>Sustainable AI is not just about reducing energy use during training but considers the entire AI lifecycle. Organizations are now measuring the environmental impact at every stage—data collection, training, deployment, and maintenance. This approach helps identify areas to reduce waste and energy consumption throughout the AI ecosystem.</a:t>
            </a:r>
          </a:p>
          <a:p>
            <a:pPr marL="158750" indent="0">
              <a:buNone/>
            </a:pPr>
            <a:endParaRPr lang="en-US" dirty="0"/>
          </a:p>
          <a:p>
            <a:pPr marL="158750" indent="0">
              <a:buNone/>
            </a:pPr>
            <a:r>
              <a:rPr lang="en-US" b="1" dirty="0"/>
              <a:t>Green AI Initiatives</a:t>
            </a:r>
            <a:endParaRPr lang="en-US" dirty="0"/>
          </a:p>
          <a:p>
            <a:r>
              <a:rPr lang="en-US" dirty="0"/>
              <a:t>Many tech companies are leading the charge by powering their data centers with renewable energy. AI itself is also being leveraged to address environmental issues, from climate modeling to resource management and biodiversity monitoring. These initiatives show AI’s potential for a positive environmental impact.</a:t>
            </a:r>
          </a:p>
          <a:p>
            <a:pPr marL="158750" indent="0">
              <a:buNone/>
            </a:pPr>
            <a:endParaRPr lang="en-US" dirty="0"/>
          </a:p>
          <a:p>
            <a:pPr marL="158750" indent="0">
              <a:buNone/>
            </a:pPr>
            <a:r>
              <a:rPr lang="en-US" i="1" dirty="0"/>
              <a:t>To sum up:</a:t>
            </a:r>
            <a:br>
              <a:rPr lang="en-US" dirty="0"/>
            </a:br>
            <a:r>
              <a:rPr lang="en-US" dirty="0"/>
              <a:t>Sustainable AI development is about balancing innovation with environmental responsibility. By reducing the carbon footprint, assessing the full lifecycle, and supporting green AI initiatives, we can ensure that AI technologies contribute positively to sustainability.</a:t>
            </a:r>
          </a:p>
          <a:p>
            <a:pPr marL="158750" indent="0">
              <a:buNone/>
            </a:pPr>
            <a:endParaRPr lang="en-US" dirty="0"/>
          </a:p>
          <a:p>
            <a:pPr marL="158750" indent="0">
              <a:buNone/>
            </a:pPr>
            <a:endParaRPr lang="en-IN" dirty="0"/>
          </a:p>
        </p:txBody>
      </p:sp>
    </p:spTree>
    <p:extLst>
      <p:ext uri="{BB962C8B-B14F-4D97-AF65-F5344CB8AC3E}">
        <p14:creationId xmlns:p14="http://schemas.microsoft.com/office/powerpoint/2010/main" val="4128783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Introduction to AI for Social Good</a:t>
            </a:r>
            <a:endParaRPr lang="en-US" dirty="0"/>
          </a:p>
          <a:p>
            <a:r>
              <a:rPr lang="en-US" dirty="0"/>
              <a:t>Here, we’ll explore how AI is transforming various sectors for the better. From healthcare to education and poverty alleviation, AI has the potential to address some of the world's most pressing issues and drive social good.</a:t>
            </a:r>
          </a:p>
          <a:p>
            <a:pPr marL="158750" indent="0">
              <a:buNone/>
            </a:pPr>
            <a:endParaRPr lang="en-IN" dirty="0"/>
          </a:p>
          <a:p>
            <a:pPr marL="158750" indent="0">
              <a:buNone/>
            </a:pPr>
            <a:r>
              <a:rPr lang="en-US" b="1" dirty="0"/>
              <a:t>AI in Healthcare</a:t>
            </a:r>
            <a:endParaRPr lang="en-US" dirty="0"/>
          </a:p>
          <a:p>
            <a:r>
              <a:rPr lang="en-US" dirty="0"/>
              <a:t>AI-driven predictive analytics is enhancing patient care by enabling earlier diagnoses. This can lead to more timely interventions and better health outcomes. Imagine AI systems that help doctors identify diseases at early stages, improving patient care on a large scale.</a:t>
            </a:r>
          </a:p>
          <a:p>
            <a:pPr marL="158750" indent="0">
              <a:buNone/>
            </a:pPr>
            <a:endParaRPr lang="en-IN" dirty="0"/>
          </a:p>
          <a:p>
            <a:pPr marL="158750" indent="0">
              <a:buNone/>
            </a:pPr>
            <a:r>
              <a:rPr lang="en-US" b="1" dirty="0"/>
              <a:t>AI in Education</a:t>
            </a:r>
            <a:endParaRPr lang="en-US" dirty="0"/>
          </a:p>
          <a:p>
            <a:r>
              <a:rPr lang="en-US" dirty="0"/>
              <a:t>AI-powered systems are revolutionizing education by personalizing learning experiences. These systems tailor the curriculum to individual student needs, allowing for more inclusive and accessible education. This technology expands access to quality education, making it possible for students in underserved regions to benefit from tailored learning.</a:t>
            </a:r>
          </a:p>
          <a:p>
            <a:pPr marL="158750" indent="0">
              <a:buNone/>
            </a:pPr>
            <a:endParaRPr lang="en-US" dirty="0"/>
          </a:p>
          <a:p>
            <a:pPr marL="158750" indent="0">
              <a:buNone/>
            </a:pPr>
            <a:r>
              <a:rPr lang="en-US" b="1" dirty="0"/>
              <a:t>AI for Poverty Alleviation</a:t>
            </a:r>
            <a:endParaRPr lang="en-US" dirty="0"/>
          </a:p>
          <a:p>
            <a:r>
              <a:rPr lang="en-US" dirty="0"/>
              <a:t>AI is being used to optimize the distribution of resources in social programs aimed at helping the less privileged. It enhances the efficiency of these programs, ensuring that resources reach those who need them most. By doing so, AI plays a critical role in global poverty eradication efforts.</a:t>
            </a:r>
          </a:p>
          <a:p>
            <a:pPr marL="158750" indent="0">
              <a:buNone/>
            </a:pPr>
            <a:endParaRPr lang="en-US" dirty="0"/>
          </a:p>
          <a:p>
            <a:pPr marL="158750" indent="0">
              <a:buNone/>
            </a:pPr>
            <a:r>
              <a:rPr lang="en-US" dirty="0"/>
              <a:t>AI’s impact on social good is evident in its applications across healthcare, education, and poverty alleviation. As we continue to harness AI’s potential, it is vital to ensure that these innovations are used responsibly to benefit society as a whole.</a:t>
            </a:r>
          </a:p>
          <a:p>
            <a:pPr marL="158750" indent="0">
              <a:buNone/>
            </a:pPr>
            <a:endParaRPr lang="en-US" dirty="0"/>
          </a:p>
          <a:p>
            <a:pPr marL="158750" indent="0">
              <a:buNone/>
            </a:pPr>
            <a:endParaRPr lang="en-US" dirty="0"/>
          </a:p>
          <a:p>
            <a:pPr marL="158750" indent="0">
              <a:buNone/>
            </a:pPr>
            <a:endParaRPr lang="en-IN" dirty="0"/>
          </a:p>
        </p:txBody>
      </p:sp>
    </p:spTree>
    <p:extLst>
      <p:ext uri="{BB962C8B-B14F-4D97-AF65-F5344CB8AC3E}">
        <p14:creationId xmlns:p14="http://schemas.microsoft.com/office/powerpoint/2010/main" val="1324055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Introduction to the Future of AI Ethics</a:t>
            </a:r>
            <a:endParaRPr lang="en-US" dirty="0"/>
          </a:p>
          <a:p>
            <a:r>
              <a:rPr lang="en-US" dirty="0"/>
              <a:t>Here, we’ll discuss the future of AI ethics. As AI technologies continue to evolve, so does the importance of aligning these advancements with ethical standards. The future of AI ethics is shaped by key trends such as explainable AI, sustainable AI development, and AI for social good.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dirty="0"/>
              <a:t>As AI systems grow more complex, ensuring transparency and interpretability becomes crucial. Explainable AI (XAI) aims to make the decision-making processes of AI systems understandable to humans. This fosters trust and helps ensure that AI is used responsibly in various fields.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dirty="0"/>
              <a:t>AI can be resource-intensive, consuming significant energy in model training and deployment. The focus is now on reducing the environmental impact of AI technologies by promoting energy-efficient algorithms and optimizing data centers. The aim is to make AI development more eco-friendly while maintaining its innovation potential.</a:t>
            </a:r>
          </a:p>
          <a:p>
            <a:pPr marL="158750" indent="0">
              <a:buNone/>
            </a:pPr>
            <a:br>
              <a:rPr lang="en-US" dirty="0"/>
            </a:br>
            <a:r>
              <a:rPr lang="en-US" dirty="0"/>
              <a:t>AI is being leveraged to tackle some of the world's biggest challenges, from healthcare and education to poverty alleviation. These applications must ensure fairness, accessibility, and ethical responsibility. AI has the potential to address societal issues, but we must carefully balance technological advancement with human values.</a:t>
            </a:r>
          </a:p>
          <a:p>
            <a:pPr marL="158750" indent="0">
              <a:buNone/>
            </a:pPr>
            <a:br>
              <a:rPr lang="en-US" dirty="0"/>
            </a:br>
            <a:r>
              <a:rPr lang="en-US" dirty="0"/>
              <a:t>The future of AI ethics is grounded in making AI systems more transparent, environmentally responsible, and socially beneficial. These trends reflect a growing awareness that the development and deployment of AI must align with broader ethical and societal goals to ensure that technology serves humanity positively.</a:t>
            </a:r>
            <a:endParaRPr lang="en-IN" dirty="0"/>
          </a:p>
        </p:txBody>
      </p:sp>
    </p:spTree>
    <p:extLst>
      <p:ext uri="{BB962C8B-B14F-4D97-AF65-F5344CB8AC3E}">
        <p14:creationId xmlns:p14="http://schemas.microsoft.com/office/powerpoint/2010/main" val="292379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Here, we’re focusing on the importance of embracing ethical principles to shape a better future. As AI continues to impact every facet of society, adhering to these principles is crucial in ensuring that AI technologies serve the greater good.</a:t>
            </a:r>
          </a:p>
          <a:p>
            <a:pPr marL="158750" indent="0">
              <a:buNone/>
            </a:pPr>
            <a:endParaRPr lang="en-IN" dirty="0"/>
          </a:p>
          <a:p>
            <a:pPr marL="158750" indent="0">
              <a:buNone/>
            </a:pPr>
            <a:r>
              <a:rPr lang="en-US" b="1" dirty="0"/>
              <a:t>Why Ethics Matter in AI</a:t>
            </a:r>
            <a:endParaRPr lang="en-US" dirty="0"/>
          </a:p>
          <a:p>
            <a:r>
              <a:rPr lang="en-US" dirty="0"/>
              <a:t>AI has the power to transform industries, solve societal challenges, and improve lives. However, without a strong ethical foundation, it could also deepen inequalities or cause harm. By embedding fairness, transparency, and accountability into AI development, we can guide these technologies toward positive outcomes.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dirty="0"/>
              <a:t>These principles—transparency, fairness, sustainability, and social good—are foundational to ensuring AI benefits society in meaningful ways.</a:t>
            </a:r>
          </a:p>
          <a:p>
            <a:pPr marL="158750" indent="0">
              <a:buNone/>
            </a:pPr>
            <a:endParaRPr lang="en-IN" dirty="0"/>
          </a:p>
          <a:p>
            <a:pPr marL="158750" indent="0">
              <a:buNone/>
            </a:pPr>
            <a:r>
              <a:rPr lang="en-US" b="1" dirty="0"/>
              <a:t>Transparency</a:t>
            </a:r>
            <a:endParaRPr lang="en-US" dirty="0"/>
          </a:p>
          <a:p>
            <a:r>
              <a:rPr lang="en-US" dirty="0"/>
              <a:t>Openness and clarity in AI decision-making processes are critical for promoting trust. When people understand how AI systems make decisions, it helps create accountability and confidence in the technology.</a:t>
            </a:r>
          </a:p>
          <a:p>
            <a:pPr marL="158750" indent="0">
              <a:buNone/>
            </a:pPr>
            <a:endParaRPr lang="en-US" b="1" dirty="0"/>
          </a:p>
          <a:p>
            <a:pPr marL="158750" indent="0">
              <a:buNone/>
            </a:pPr>
            <a:r>
              <a:rPr lang="en-US" b="1" dirty="0"/>
              <a:t>Fairness</a:t>
            </a:r>
            <a:endParaRPr lang="en-US" dirty="0"/>
          </a:p>
          <a:p>
            <a:r>
              <a:rPr lang="en-US" dirty="0"/>
              <a:t>AI systems should treat everyone equally, without bias or discrimination. Ensuring fairness in AI means that no one is unfairly disadvantaged because of their background, identity, or other factors, contributing to more equitable outcomes.</a:t>
            </a:r>
          </a:p>
          <a:p>
            <a:pPr marL="158750" indent="0">
              <a:buNone/>
            </a:pPr>
            <a:endParaRPr lang="en-IN" dirty="0"/>
          </a:p>
          <a:p>
            <a:pPr marL="158750" indent="0">
              <a:buNone/>
            </a:pPr>
            <a:r>
              <a:rPr lang="en-US" b="1" dirty="0"/>
              <a:t>Sustainability</a:t>
            </a:r>
            <a:endParaRPr lang="en-US" dirty="0"/>
          </a:p>
          <a:p>
            <a:r>
              <a:rPr lang="en-US" dirty="0"/>
              <a:t>AI technologies, while powerful, can have a significant environmental impact. Sustainable AI development focuses on minimizing the energy consumption and resources used by AI, ensuring that we use these technologies responsibly without harming the planet.</a:t>
            </a:r>
          </a:p>
          <a:p>
            <a:pPr marL="158750" indent="0">
              <a:buNone/>
            </a:pPr>
            <a:endParaRPr lang="en-US" b="1" dirty="0"/>
          </a:p>
          <a:p>
            <a:pPr marL="158750" indent="0">
              <a:buNone/>
            </a:pPr>
            <a:r>
              <a:rPr lang="en-US" b="1" dirty="0"/>
              <a:t>Social Good</a:t>
            </a:r>
            <a:endParaRPr lang="en-US" dirty="0"/>
          </a:p>
          <a:p>
            <a:r>
              <a:rPr lang="en-US" dirty="0"/>
              <a:t>AI has immense potential to solve global challenges. Whether it’s improving healthcare, education, or poverty alleviation, AI can be a tool for positive change, making the world a better place for everyone.</a:t>
            </a:r>
          </a:p>
          <a:p>
            <a:pPr marL="158750" indent="0">
              <a:buNone/>
            </a:pPr>
            <a:br>
              <a:rPr lang="en-US" dirty="0"/>
            </a:br>
            <a:r>
              <a:rPr lang="en-US" dirty="0"/>
              <a:t>These ethical principles—transparency, fairness, sustainability, and social good—are essential for building AI systems that align with societal values and priorities. By adhering to these guidelines, we ensure that AI benefits everyone, now and in the future.</a:t>
            </a:r>
          </a:p>
          <a:p>
            <a:pPr marL="158750" indent="0">
              <a:buNone/>
            </a:pPr>
            <a:endParaRPr lang="en-IN" dirty="0"/>
          </a:p>
        </p:txBody>
      </p:sp>
    </p:spTree>
    <p:extLst>
      <p:ext uri="{BB962C8B-B14F-4D97-AF65-F5344CB8AC3E}">
        <p14:creationId xmlns:p14="http://schemas.microsoft.com/office/powerpoint/2010/main" val="390524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sz="1100" b="1" spc="-5" dirty="0">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8029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38455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22613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3596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2065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24349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9441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9214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t>Learning Objectives</a:t>
            </a:r>
          </a:p>
          <a:p>
            <a:pPr marL="0" indent="0">
              <a:buNone/>
            </a:pPr>
            <a:endParaRPr lang="en-US" dirty="0"/>
          </a:p>
          <a:p>
            <a:pPr marL="0" indent="0">
              <a:buNone/>
            </a:pPr>
            <a:r>
              <a:rPr lang="en-US" dirty="0"/>
              <a:t>Let's begin by defining the core principles of ethical AI development. These principles include fairness, accountability, transparency, and sustainability. Understanding these principles is crucial, as they guide us toward a future where AI technologies contribute positively to society and the environment.</a:t>
            </a:r>
          </a:p>
          <a:p>
            <a:pPr marL="0" indent="0">
              <a:buNone/>
            </a:pPr>
            <a:endParaRPr lang="en-US" b="1" dirty="0"/>
          </a:p>
          <a:p>
            <a:pPr marL="0" indent="0">
              <a:buNone/>
            </a:pPr>
            <a:r>
              <a:rPr lang="en-US" dirty="0"/>
              <a:t>Next, we'll describe how transparency and accountability in AI decision-making processes foster trust among stakeholders. Transparency allows users to understand how decisions are made, while accountability ensures that organizations take responsibility for their AI systems. We will analyze real-world examples to see the impact of these elements on AI adoption.</a:t>
            </a:r>
            <a:endParaRPr lang="en-US" b="1" dirty="0"/>
          </a:p>
          <a:p>
            <a:pPr marL="0" indent="0">
              <a:buNone/>
            </a:pPr>
            <a:endParaRPr lang="en-US" b="1" dirty="0"/>
          </a:p>
          <a:p>
            <a:pPr marL="0" indent="0">
              <a:buNone/>
            </a:pPr>
            <a:r>
              <a:rPr lang="en-US" dirty="0"/>
              <a:t>We will also demonstrate how fairness can be implemented in AI systems. This involves creating algorithms that ensure equal treatment for individuals from diverse backgrounds. I will provide case studies showcasing effective fairness implementation and its significance in reducing bias.</a:t>
            </a:r>
          </a:p>
          <a:p>
            <a:pPr marL="0" indent="0">
              <a:buNone/>
            </a:pPr>
            <a:endParaRPr lang="en-US" b="1" dirty="0"/>
          </a:p>
          <a:p>
            <a:pPr marL="0" indent="0">
              <a:buNone/>
            </a:pPr>
            <a:r>
              <a:rPr lang="en-US" dirty="0"/>
              <a:t>Now, let's evaluate the environmental impact of AI technologies. We need to identify practices that contribute to sustainable AI development, such as optimizing algorithms for energy efficiency and minimizing resource consumption throughout the AI lifecycle.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Finally, I encourage you to think innovatively about how AI can be leveraged for social good. We'll propose strategies that address societal challenges, such as improving healthcare accessibility and supporting education initiatives. Together, we can explore how AI can truly improve quality of life for all."</a:t>
            </a:r>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AI Ethics is a set of principles aimed at guiding the responsible design, development, and use of AI systems. It ensures that AI technologies are transparent, accountable, fair, and respect privacy and autonomy, while minimizing harm. These ethical guidelines help prevent misuse, biases, and unintended consequences, ensuring AI benefits society while upholding human rights and values.</a:t>
            </a:r>
            <a:endParaRPr lang="en-US" sz="1100" b="1" dirty="0">
              <a:solidFill>
                <a:srgbClr val="272525"/>
              </a:solidFill>
              <a:latin typeface="Barlow Bold" pitchFamily="34" charset="0"/>
              <a:ea typeface="Barlow Bold" pitchFamily="34" charset="-122"/>
              <a:cs typeface="Barlow Bold" pitchFamily="34" charset="-12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272525"/>
              </a:solidFill>
              <a:latin typeface="Barlow Bold" pitchFamily="34" charset="0"/>
              <a:ea typeface="Barlow Bold" pitchFamily="34" charset="-122"/>
              <a:cs typeface="Barlow Bold" pitchFamily="34" charset="-12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272525"/>
                </a:solidFill>
                <a:latin typeface="Barlow Bold" pitchFamily="34" charset="0"/>
                <a:ea typeface="Barlow Bold" pitchFamily="34" charset="-122"/>
                <a:cs typeface="Barlow Bold" pitchFamily="34" charset="-120"/>
              </a:rPr>
              <a:t>Transparency</a:t>
            </a: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272525"/>
                </a:solidFill>
                <a:latin typeface="+mj-lt"/>
                <a:ea typeface="Montserrat" pitchFamily="34" charset="-122"/>
                <a:cs typeface="Montserrat" pitchFamily="34" charset="-120"/>
              </a:rPr>
              <a:t>AI systems should be intelligible, explainable, and legible to users and stakeholders. This principle ensures understanding of the decision-making process, particularly in contexts like healthcare, law enforcement, and finance.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rgbClr val="272525"/>
              </a:solidFill>
              <a:latin typeface="+mj-lt"/>
              <a:ea typeface="Montserrat" pitchFamily="34" charset="-122"/>
              <a:cs typeface="Montserrat" pitchFamily="34" charset="-120"/>
            </a:endParaRPr>
          </a:p>
          <a:p>
            <a:pPr marL="158750" indent="0">
              <a:buNone/>
            </a:pPr>
            <a:r>
              <a:rPr lang="en-US" b="1" dirty="0"/>
              <a:t>The Importance of Cybersecurity, Data Protection, and Transparency in CX</a:t>
            </a:r>
          </a:p>
          <a:p>
            <a:pPr>
              <a:buFont typeface="+mj-lt"/>
              <a:buAutoNum type="arabicPeriod"/>
            </a:pPr>
            <a:r>
              <a:rPr lang="en-US" b="1" dirty="0"/>
              <a:t>Cybersecurity and Data Protection as Priorities</a:t>
            </a:r>
            <a:r>
              <a:rPr lang="en-US" dirty="0"/>
              <a:t>:</a:t>
            </a:r>
            <a:br>
              <a:rPr lang="en-US" dirty="0"/>
            </a:br>
            <a:r>
              <a:rPr lang="en-US" dirty="0"/>
              <a:t>Recent findings reveal that 83% of customer experience leaders consider cybersecurity and data protection to be top priorities. This highlights the critical importance of safeguarding customer data in maintaining trust and loyalty.</a:t>
            </a:r>
          </a:p>
          <a:p>
            <a:pPr>
              <a:buFont typeface="+mj-lt"/>
              <a:buAutoNum type="arabicPeriod"/>
            </a:pPr>
            <a:endParaRPr lang="en-US" dirty="0"/>
          </a:p>
          <a:p>
            <a:pPr>
              <a:buFont typeface="+mj-lt"/>
              <a:buAutoNum type="arabicPeriod"/>
            </a:pPr>
            <a:r>
              <a:rPr lang="en-US" b="1" dirty="0"/>
              <a:t>AI as a Strategic Necessity</a:t>
            </a:r>
            <a:r>
              <a:rPr lang="en-US" dirty="0"/>
              <a:t>:</a:t>
            </a:r>
            <a:br>
              <a:rPr lang="en-US" dirty="0"/>
            </a:br>
            <a:r>
              <a:rPr lang="en-US" dirty="0"/>
              <a:t>CX leaders view AI not just as a tool but as a strategic necessity. As AI technology continues to evolve, organizations recognize its potential to enhance customer experiences while also addressing security challenges.</a:t>
            </a:r>
          </a:p>
          <a:p>
            <a:pPr>
              <a:buFont typeface="+mj-lt"/>
              <a:buAutoNum type="arabicPeriod"/>
            </a:pPr>
            <a:endParaRPr lang="en-US" dirty="0"/>
          </a:p>
          <a:p>
            <a:pPr>
              <a:buFont typeface="+mj-lt"/>
              <a:buAutoNum type="arabicPeriod"/>
            </a:pPr>
            <a:r>
              <a:rPr lang="en-US" b="1" dirty="0"/>
              <a:t>The Risks of Lack of Transparency</a:t>
            </a:r>
            <a:r>
              <a:rPr lang="en-US" dirty="0"/>
              <a:t>:</a:t>
            </a:r>
            <a:br>
              <a:rPr lang="en-US" dirty="0"/>
            </a:br>
            <a:r>
              <a:rPr lang="en-US" dirty="0"/>
              <a:t>A striking 75% of organizations believe that a lack of transparency could lead to customer churn. This underscores the importance of being open about how customer data is handled and the decisions made by AI systems.</a:t>
            </a:r>
          </a:p>
          <a:p>
            <a:pPr>
              <a:buFont typeface="+mj-lt"/>
              <a:buAutoNum type="arabicPeriod"/>
            </a:pPr>
            <a:endParaRPr lang="en-US" dirty="0"/>
          </a:p>
          <a:p>
            <a:pPr>
              <a:buFont typeface="+mj-lt"/>
              <a:buAutoNum type="arabicPeriod"/>
            </a:pPr>
            <a:r>
              <a:rPr lang="en-US" b="1" dirty="0"/>
              <a:t>Building Trust through Transparency</a:t>
            </a:r>
            <a:r>
              <a:rPr lang="en-US" dirty="0"/>
              <a:t>:</a:t>
            </a:r>
            <a:br>
              <a:rPr lang="en-US" dirty="0"/>
            </a:br>
            <a:r>
              <a:rPr lang="en-US" dirty="0"/>
              <a:t>Transparent practices help build trust between organizations and their customers. When customers understand how their data is used and protected, they are more likely to remain loyal to the brand.</a:t>
            </a:r>
          </a:p>
          <a:p>
            <a:pPr>
              <a:buFont typeface="+mj-lt"/>
              <a:buAutoNum type="arabicPeriod"/>
            </a:pPr>
            <a:endParaRPr lang="en-US" dirty="0"/>
          </a:p>
          <a:p>
            <a:pPr>
              <a:buFont typeface="+mj-lt"/>
              <a:buAutoNum type="arabicPeriod"/>
            </a:pPr>
            <a:r>
              <a:rPr lang="en-US" b="1" dirty="0"/>
              <a:t>Integrating Security and Customer Experience</a:t>
            </a:r>
            <a:r>
              <a:rPr lang="en-US" dirty="0"/>
              <a:t>:</a:t>
            </a:r>
            <a:br>
              <a:rPr lang="en-US" dirty="0"/>
            </a:br>
            <a:r>
              <a:rPr lang="en-US" dirty="0"/>
              <a:t>To succeed in today's digital landscape, organizations must integrate robust cybersecurity measures with exceptional customer experience strategies. This means prioritizing data protection while also delivering seamless and personalized interactions.</a:t>
            </a:r>
          </a:p>
          <a:p>
            <a:pPr>
              <a:buFont typeface="+mj-lt"/>
              <a:buAutoNum type="arabicPeriod"/>
            </a:pPr>
            <a:endParaRPr lang="en-US" dirty="0"/>
          </a:p>
          <a:p>
            <a:pPr>
              <a:buFont typeface="+mj-lt"/>
              <a:buAutoNum type="arabicPeriod"/>
            </a:pPr>
            <a:r>
              <a:rPr lang="en-US" b="1" dirty="0"/>
              <a:t>The Future of CX with AI and Security</a:t>
            </a:r>
            <a:r>
              <a:rPr lang="en-US" dirty="0"/>
              <a:t>:</a:t>
            </a:r>
            <a:br>
              <a:rPr lang="en-US" dirty="0"/>
            </a:br>
            <a:r>
              <a:rPr lang="en-US" dirty="0"/>
              <a:t>As we move forward, the intersection of AI, cybersecurity, and customer experience will become increasingly important. Organizations that invest in these areas will not only protect their customers but also differentiate themselves in the market.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latin typeface="+mj-lt"/>
            </a:endParaRPr>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1089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Font typeface="+mj-lt"/>
              <a:buNone/>
            </a:pPr>
            <a:r>
              <a:rPr lang="en-US" dirty="0"/>
              <a:t>As artificial intelligence continues to integrate into various sectors, the importance of accountability in AI systems becomes increasingly evident. With great power comes great responsibility, and this holds true for the developers and organizations that create and deploy AI technologies. Now, we'll explore what accountability means in the context of AI, why it matters, and how it can be effectively implemented.</a:t>
            </a:r>
          </a:p>
          <a:p>
            <a:pPr marL="158750" indent="0">
              <a:buFont typeface="+mj-lt"/>
              <a:buNone/>
            </a:pPr>
            <a:endParaRPr lang="en-US" b="1" dirty="0"/>
          </a:p>
          <a:p>
            <a:pPr>
              <a:buFont typeface="+mj-lt"/>
              <a:buAutoNum type="arabicPeriod"/>
            </a:pPr>
            <a:r>
              <a:rPr lang="en-US" b="1" dirty="0"/>
              <a:t>Understanding Accountability</a:t>
            </a:r>
            <a:r>
              <a:rPr lang="en-US" dirty="0"/>
              <a:t>:</a:t>
            </a:r>
            <a:br>
              <a:rPr lang="en-US" dirty="0"/>
            </a:br>
            <a:r>
              <a:rPr lang="en-US" dirty="0"/>
              <a:t>Accountability in AI refers to the responsibility of developers and organizations for the outcomes produced by their AI systems. This principle is essential, especially when determining who is to blame for malfunctions or harm resulting from faulty AI technologies.</a:t>
            </a:r>
          </a:p>
          <a:p>
            <a:pPr>
              <a:buFont typeface="+mj-lt"/>
              <a:buAutoNum type="arabicPeriod"/>
            </a:pPr>
            <a:endParaRPr lang="en-US" dirty="0"/>
          </a:p>
          <a:p>
            <a:pPr>
              <a:buFont typeface="+mj-lt"/>
              <a:buAutoNum type="arabicPeriod"/>
            </a:pPr>
            <a:r>
              <a:rPr lang="en-US" b="1" dirty="0"/>
              <a:t>Importance of Accountability</a:t>
            </a:r>
            <a:r>
              <a:rPr lang="en-US" dirty="0"/>
              <a:t>:</a:t>
            </a:r>
            <a:br>
              <a:rPr lang="en-US" dirty="0"/>
            </a:br>
            <a:r>
              <a:rPr lang="en-US" dirty="0"/>
              <a:t>Ensuring accountability not only fosters trust among users but also drives developers to create safer and more reliable AI systems. When organizations are held accountable for their AI's performance, they are more likely to prioritize ethical development and rigorous testing.</a:t>
            </a:r>
          </a:p>
          <a:p>
            <a:pPr marL="158750" indent="0">
              <a:buFont typeface="+mj-lt"/>
              <a:buNone/>
            </a:pPr>
            <a:endParaRPr lang="en-US" b="1" dirty="0"/>
          </a:p>
          <a:p>
            <a:pPr marL="158750" indent="0">
              <a:buFont typeface="+mj-lt"/>
              <a:buNone/>
            </a:pPr>
            <a:r>
              <a:rPr lang="en-US" b="1" dirty="0"/>
              <a:t>Example 1: Financial Fraud Detection System</a:t>
            </a:r>
            <a:r>
              <a:rPr lang="en-US" dirty="0"/>
              <a:t>:</a:t>
            </a:r>
            <a:br>
              <a:rPr lang="en-US" dirty="0"/>
            </a:br>
            <a:r>
              <a:rPr lang="en-US" dirty="0"/>
              <a:t>Consider a financial fraud detection system. If such a system fails to identify fraudulent transactions, the consequences could lead to significant financial losses for individuals and businesses. Developers must ensure their systems are robust, and organizations must be ready to take responsibility for any lapses.</a:t>
            </a:r>
          </a:p>
          <a:p>
            <a:pPr marL="158750" indent="0">
              <a:buFont typeface="+mj-lt"/>
              <a:buNone/>
            </a:pPr>
            <a:endParaRPr lang="en-US" b="1" dirty="0"/>
          </a:p>
          <a:p>
            <a:pPr marL="158750" indent="0">
              <a:buFont typeface="+mj-lt"/>
              <a:buNone/>
            </a:pPr>
            <a:r>
              <a:rPr lang="en-US" b="1" dirty="0"/>
              <a:t>Example 2: Self-Driving Car Accidents</a:t>
            </a:r>
            <a:r>
              <a:rPr lang="en-US" dirty="0"/>
              <a:t>:</a:t>
            </a:r>
            <a:br>
              <a:rPr lang="en-US" dirty="0"/>
            </a:br>
            <a:r>
              <a:rPr lang="en-US" dirty="0"/>
              <a:t>Another poignant example is accidents involving self-driving cars. In cases where these vehicles malfunction, accountability becomes a pressing issue. Who is responsible: the manufacturer, the software developers, or the car owner? Establishing clear accountability frameworks is crucial for addressing these situations and ensuring public safety.</a:t>
            </a:r>
          </a:p>
          <a:p>
            <a:pPr marL="158750" indent="0">
              <a:buFont typeface="+mj-lt"/>
              <a:buNone/>
            </a:pPr>
            <a:br>
              <a:rPr lang="en-US" dirty="0"/>
            </a:br>
            <a:r>
              <a:rPr lang="en-US" dirty="0"/>
              <a:t>In conclusion, accountability is a fundamental principle of ethical AI development. By holding developers and organizations responsible for their AI systems, we can promote safer technologies and instill confidence in their use across various applications.</a:t>
            </a:r>
          </a:p>
          <a:p>
            <a:pPr marL="158750" indent="0">
              <a:buNone/>
            </a:pPr>
            <a:endParaRPr lang="en-US" dirty="0"/>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1791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Now, we'll explore the critical role of privacy and security in AI systems.</a:t>
            </a:r>
            <a:endParaRPr lang="en-US" sz="1100" b="1" dirty="0">
              <a:solidFill>
                <a:srgbClr val="272525"/>
              </a:solidFill>
              <a:latin typeface="Barlow Bold" pitchFamily="34" charset="0"/>
              <a:ea typeface="Barlow Bold" pitchFamily="34" charset="-122"/>
              <a:cs typeface="Barlow Bold" pitchFamily="34" charset="-12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272525"/>
              </a:solidFill>
              <a:latin typeface="Barlow Bold" pitchFamily="34" charset="0"/>
              <a:ea typeface="Barlow Bold" pitchFamily="34" charset="-122"/>
              <a:cs typeface="Barlow Bold" pitchFamily="34" charset="-12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Privacy and security are essential for protecting data used by AI systems. With AI handling sensitive information, ensuring that user data is not accessed, misused, or breached is critical. This applies to the entire AI lifecycle, from data collection to processing and storage, maintaining confidentiality and integrity throughout.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Now, let’s dive into some specific security concerns AI systems face.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272525"/>
              </a:solidFill>
              <a:latin typeface="Barlow Bold" pitchFamily="34" charset="0"/>
              <a:ea typeface="Barlow Bold" pitchFamily="34" charset="-122"/>
              <a:cs typeface="Barlow Bold" pitchFamily="34" charset="-120"/>
            </a:endParaRPr>
          </a:p>
          <a:p>
            <a:pPr marL="158750" indent="0">
              <a:buNone/>
            </a:pPr>
            <a:r>
              <a:rPr lang="en-US" b="1" dirty="0"/>
              <a:t>Security Concerns in AI</a:t>
            </a:r>
          </a:p>
          <a:p>
            <a:pPr marL="158750" indent="0">
              <a:buFont typeface="+mj-lt"/>
              <a:buNone/>
            </a:pPr>
            <a:r>
              <a:rPr lang="en-US" b="1" dirty="0"/>
              <a:t>1. Data Breaches</a:t>
            </a:r>
            <a:r>
              <a:rPr lang="en-US" dirty="0"/>
              <a:t>:</a:t>
            </a:r>
          </a:p>
          <a:p>
            <a:pPr marL="457200" indent="-298450"/>
            <a:r>
              <a:rPr lang="en-US" dirty="0"/>
              <a:t>AI systems often handle massive amounts of sensitive data, including personal information, financial details, and proprietary business data. A data breach occurs when this information is exposed to unauthorized parties due to vulnerabilities in the system, inadequate security controls, or insider threats. In the context of AI, the risk of data breaches is heightened due to the reliance on large datasets, making it imperative to enforce robust encryption, access controls, and secure storage mechanisms. When a breach happens, not only is the data itself compromised, but the integrity of AI models that rely on this data can also be questioned.</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1" dirty="0"/>
              <a:t>Example</a:t>
            </a:r>
            <a:r>
              <a:rPr lang="en-US" dirty="0"/>
              <a:t>: In 2020, </a:t>
            </a:r>
            <a:r>
              <a:rPr lang="en-US" b="1" dirty="0"/>
              <a:t>Clearview AI</a:t>
            </a:r>
            <a:r>
              <a:rPr lang="en-US" dirty="0"/>
              <a:t>, a facial recognition company, suffered a data breach where attackers gained unauthorized access to its client list. Clearview AI collected billions of images from social media platforms for its AI-powered facial recognition technology. The breach raised concerns over how sensitive facial data was being stored and the potential misuse of this data if accessed by malicious actors. This incident underscored the importance of securing AI systems that rely on personal and biometric data.</a:t>
            </a:r>
          </a:p>
          <a:p>
            <a:pPr>
              <a:buFont typeface="+mj-lt"/>
              <a:buAutoNum type="arabicPeriod"/>
            </a:pPr>
            <a:endParaRPr lang="en-US" dirty="0"/>
          </a:p>
          <a:p>
            <a:pPr marL="158750" indent="0">
              <a:buNone/>
            </a:pPr>
            <a:r>
              <a:rPr lang="en-US" b="1" dirty="0"/>
              <a:t>2. Adversarial Attacks</a:t>
            </a:r>
            <a:r>
              <a:rPr lang="en-US" dirty="0"/>
              <a:t>:</a:t>
            </a:r>
          </a:p>
          <a:p>
            <a:pPr marL="457200" indent="-298450"/>
            <a:r>
              <a:rPr lang="en-US" dirty="0"/>
              <a:t>Adversarial attacks are deliberate attempts to manipulate AI models by feeding them deceptive or misleading inputs designed to produce incorrect results. These inputs, often imperceptible to humans, can mislead machine learning models into making wrong decisions or classifications. For example, a slight alteration in an image might trick an AI model into misidentifying a stop sign as a speed limit sign, with potentially dangerous consequences in autonomous driving systems. Adversarial attacks can be highly sophisticated and pose a significant challenge to maintaining the integrity and reliability of AI systems.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1" dirty="0"/>
              <a:t>Example</a:t>
            </a:r>
            <a:r>
              <a:rPr lang="en-US" dirty="0"/>
              <a:t>: In the case of self-driving cars, researchers have demonstrated </a:t>
            </a:r>
            <a:r>
              <a:rPr lang="en-US" b="1" dirty="0"/>
              <a:t>adversarial attacks</a:t>
            </a:r>
            <a:r>
              <a:rPr lang="en-US" dirty="0"/>
              <a:t> on image recognition systems. In one experiment, attackers altered stop signs by applying small stickers that were barely noticeable to humans but caused the AI system in an autonomous vehicle to misclassify the stop sign as a speed limit sign. Such an adversarial attack could lead to serious real-world consequences, such as accidents due to misinterpretation of traffic signals by the AI system.</a:t>
            </a:r>
          </a:p>
          <a:p>
            <a:pPr marL="158750" indent="0">
              <a:buFont typeface="+mj-lt"/>
              <a:buNone/>
            </a:pPr>
            <a:endParaRPr lang="en-US" dirty="0"/>
          </a:p>
          <a:p>
            <a:pPr marL="158750" indent="0">
              <a:buFont typeface="+mj-lt"/>
              <a:buNone/>
            </a:pPr>
            <a:r>
              <a:rPr lang="en-US" b="1" dirty="0"/>
              <a:t>3. Algorithmic Hijacking</a:t>
            </a:r>
            <a:r>
              <a:rPr lang="en-US" dirty="0"/>
              <a:t>:</a:t>
            </a:r>
          </a:p>
          <a:p>
            <a:pPr marL="457200" indent="-298450"/>
            <a:r>
              <a:rPr lang="en-US" dirty="0"/>
              <a:t>Algorithmic hijacking refers to the malicious manipulation of AI algorithms to produce biased or harmful outcomes. This could occur when attackers inject harmful code into the AI system, modify model parameters, or exploit weaknesses in the training data to change how the algorithm behaves. In a hijacked AI system, the results could be intentionally skewed to favor particular individuals or groups or to perpetuate malicious intent. Such attacks can be especially dangerous in critical applications like healthcare, finance, or legal systems, where decision-making algorithms play a pivotal role.</a:t>
            </a:r>
          </a:p>
          <a:p>
            <a:pPr marL="457200" indent="-298450"/>
            <a:r>
              <a:rPr lang="en-US" sz="1100" b="1" dirty="0"/>
              <a:t>Example</a:t>
            </a:r>
            <a:r>
              <a:rPr lang="en-US" sz="1100" dirty="0"/>
              <a:t>: A </a:t>
            </a:r>
            <a:r>
              <a:rPr lang="en-US" sz="1100" b="1" dirty="0"/>
              <a:t>malicious chatbot incident</a:t>
            </a:r>
            <a:r>
              <a:rPr lang="en-US" sz="1100" dirty="0"/>
              <a:t> occurred when Microsoft launched "Tay," an AI-driven Twitter bot in 2016. The bot was designed to learn from user interactions, but within 24 hours, internet trolls began feeding it offensive and harmful content. Tay quickly learned and began generating racist, sexist, and inappropriate tweets, demonstrating how AI systems can be hijacked by malicious inputs to produce harmful or biased outputs. While not a full algorithmic hijacking, it shows how AI systems can be manipulated in ways their designers didn’t intend.</a:t>
            </a:r>
            <a:endParaRPr lang="en-US" dirty="0"/>
          </a:p>
          <a:p>
            <a:pPr marL="158750" indent="0">
              <a:buNone/>
            </a:pPr>
            <a:endParaRPr lang="en-US" b="1" dirty="0"/>
          </a:p>
          <a:p>
            <a:pPr marL="158750" indent="0">
              <a:buNone/>
            </a:pPr>
            <a:r>
              <a:rPr lang="en-US" b="1" dirty="0"/>
              <a:t>Privacy Concerns in AI</a:t>
            </a:r>
          </a:p>
          <a:p>
            <a:pPr marL="158750" indent="0">
              <a:buFont typeface="+mj-lt"/>
              <a:buNone/>
            </a:pPr>
            <a:r>
              <a:rPr lang="en-US" b="1" dirty="0"/>
              <a:t>1. Data Collection</a:t>
            </a:r>
            <a:r>
              <a:rPr lang="en-US" dirty="0"/>
              <a:t>:</a:t>
            </a:r>
          </a:p>
          <a:p>
            <a:pPr marL="158750" indent="0">
              <a:buFont typeface="+mj-lt"/>
              <a:buNone/>
            </a:pPr>
            <a:r>
              <a:rPr lang="en-US" dirty="0"/>
              <a:t>AI systems rely on vast amounts of data to function effectively, often gathering information from various sources, including personal, behavioral, and even biometric data. The extensive data collection practices of AI technologies raise significant privacy concerns, as they may infringe upon individuals' rights by collecting more data than necessary, often without clear user consent. Additionally, when sensitive data is collected and processed, it creates a target for malicious actors and increases the risk of privacy breaches, making it essential to have clear policies around data minimization and informed consent.</a:t>
            </a:r>
          </a:p>
          <a:p>
            <a:pPr marL="158750" marR="0" lvl="0" indent="0" algn="l" defTabSz="914400" rtl="0" eaLnBrk="1" fontAlgn="auto" latinLnBrk="0" hangingPunct="1">
              <a:lnSpc>
                <a:spcPct val="100000"/>
              </a:lnSpc>
              <a:spcBef>
                <a:spcPts val="0"/>
              </a:spcBef>
              <a:spcAft>
                <a:spcPts val="0"/>
              </a:spcAft>
              <a:buClr>
                <a:srgbClr val="000000"/>
              </a:buClr>
              <a:buSzPts val="1100"/>
              <a:buFont typeface="+mj-lt"/>
              <a:buNone/>
              <a:tabLst/>
              <a:defRPr/>
            </a:pPr>
            <a:r>
              <a:rPr lang="en-US" b="1" dirty="0"/>
              <a:t>Example</a:t>
            </a:r>
            <a:r>
              <a:rPr lang="en-US" dirty="0"/>
              <a:t>: </a:t>
            </a:r>
            <a:r>
              <a:rPr lang="en-US" b="1" dirty="0"/>
              <a:t>Google's Nest smart thermostats</a:t>
            </a:r>
            <a:r>
              <a:rPr lang="en-US" dirty="0"/>
              <a:t> were found to be collecting data such as users' movement patterns, temperatures, and even data on when users were home or away. This data was used to improve AI-based recommendations and energy efficiency but raised privacy concerns because users weren’t fully aware of the extent of data being collected. The ability of AI systems to collect such detailed personal data brings up concerns about surveillance and how companies might use or share this information.</a:t>
            </a:r>
          </a:p>
          <a:p>
            <a:pPr marL="158750" indent="0">
              <a:buFont typeface="+mj-lt"/>
              <a:buNone/>
            </a:pPr>
            <a:endParaRPr lang="en-US" dirty="0"/>
          </a:p>
          <a:p>
            <a:pPr marL="158750" indent="0">
              <a:buFont typeface="+mj-lt"/>
              <a:buNone/>
            </a:pPr>
            <a:r>
              <a:rPr lang="en-US" b="1" dirty="0"/>
              <a:t>2. Data Inference</a:t>
            </a:r>
            <a:r>
              <a:rPr lang="en-US" dirty="0"/>
              <a:t>:</a:t>
            </a:r>
          </a:p>
          <a:p>
            <a:pPr marL="158750" indent="0">
              <a:buFont typeface="+mj-lt"/>
              <a:buNone/>
            </a:pPr>
            <a:r>
              <a:rPr lang="en-US" dirty="0"/>
              <a:t>AI systems are not only capable of analyzing data but also making inferences based on patterns found within that data. Even when explicit personal information is not provided, AI models can infer private details such as health conditions, financial status, or personal preferences from seemingly innocuous data. These inferences can be deeply intrusive and lead to unintended consequences, such as discrimination or the misuse of inferred information for targeted advertising or profiling. The ability of AI to "predict" personal information from data adds another layer of complexity to protecting user privacy.</a:t>
            </a:r>
          </a:p>
          <a:p>
            <a:pPr marL="158750" indent="0">
              <a:buFont typeface="+mj-lt"/>
              <a:buNone/>
            </a:pPr>
            <a:r>
              <a:rPr lang="en-US" b="1" dirty="0"/>
              <a:t>Example</a:t>
            </a:r>
            <a:r>
              <a:rPr lang="en-US" dirty="0"/>
              <a:t>: Social media platforms like </a:t>
            </a:r>
            <a:r>
              <a:rPr lang="en-US" b="1" dirty="0"/>
              <a:t>Facebook</a:t>
            </a:r>
            <a:r>
              <a:rPr lang="en-US" dirty="0"/>
              <a:t> use AI to analyze user behavior and interactions. In a famous case, Facebook’s algorithms inferred that certain users were likely pregnant based on their activity, and began showing them targeted advertisements for baby products—sometimes even before users themselves had publicly announced their pregnancy. This type of data inference, where AI can predict highly personal aspects of someone's life, can feel intrusive and raises ethical concerns about privacy violations.</a:t>
            </a:r>
          </a:p>
          <a:p>
            <a:pPr marL="158750" indent="0">
              <a:buFont typeface="+mj-lt"/>
              <a:buNone/>
            </a:pPr>
            <a:endParaRPr lang="en-US" dirty="0"/>
          </a:p>
          <a:p>
            <a:pPr marL="158750" indent="0">
              <a:buFont typeface="+mj-lt"/>
              <a:buNone/>
            </a:pPr>
            <a:r>
              <a:rPr lang="en-US" b="1" dirty="0"/>
              <a:t>3. Lack of Transparency</a:t>
            </a:r>
            <a:r>
              <a:rPr lang="en-US" dirty="0"/>
              <a:t>:</a:t>
            </a:r>
          </a:p>
          <a:p>
            <a:pPr marL="457200" indent="-298450"/>
            <a:r>
              <a:rPr lang="en-US" dirty="0"/>
              <a:t>Many AI systems, particularly those using deep learning, are often described as "black boxes" due to the difficulty in understanding how they arrive at their decisions. This lack of transparency makes it challenging to explain or audit how data is being used and what logic the AI follows. From a privacy perspective, users may have little understanding of how their data is being processed, what decisions are being made based on it, or who has access to their information. This opacity can erode trust, especially if the AI system makes decisions that impact people's lives (e.g., in hiring, lending, or criminal justice) without clear explanations.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1" dirty="0"/>
              <a:t>Example</a:t>
            </a:r>
            <a:r>
              <a:rPr lang="en-US" dirty="0"/>
              <a:t>: AI-driven credit scoring systems, such as </a:t>
            </a:r>
            <a:r>
              <a:rPr lang="en-US" b="1" dirty="0"/>
              <a:t>those used by banks</a:t>
            </a:r>
            <a:r>
              <a:rPr lang="en-US" dirty="0"/>
              <a:t>, sometimes rely on machine learning models that make lending decisions based on a person’s credit history, employment records, and other personal data. However, many of these systems are opaque, meaning individuals don’t know how their creditworthiness was calculated. This lack of transparency has led to criticism because users have little recourse if they are denied loans or services, and they cannot challenge or understand the decision-making process behind their credit score.</a:t>
            </a:r>
          </a:p>
          <a:p>
            <a:pPr marL="158750" indent="0">
              <a:buNone/>
            </a:pPr>
            <a:endParaRPr lang="en-US" dirty="0"/>
          </a:p>
          <a:p>
            <a:pPr marL="158750" indent="0">
              <a:buNone/>
            </a:pPr>
            <a:r>
              <a:rPr lang="en-US" dirty="0"/>
              <a:t>By addressing both the </a:t>
            </a:r>
            <a:r>
              <a:rPr lang="en-US" b="1" dirty="0"/>
              <a:t>security</a:t>
            </a:r>
            <a:r>
              <a:rPr lang="en-US" dirty="0"/>
              <a:t> and </a:t>
            </a:r>
            <a:r>
              <a:rPr lang="en-US" b="1" dirty="0"/>
              <a:t>privacy</a:t>
            </a:r>
            <a:r>
              <a:rPr lang="en-US" dirty="0"/>
              <a:t> challenges, organizations can better protect their AI systems from threats while respecting user rights and fostering trust.</a:t>
            </a:r>
          </a:p>
          <a:p>
            <a:pPr marL="158750" indent="0">
              <a:buNone/>
            </a:pPr>
            <a:endParaRPr lang="en-US" dirty="0"/>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305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Strategies for Ensuring Privacy and Security</a:t>
            </a:r>
          </a:p>
          <a:p>
            <a:r>
              <a:rPr lang="en-US" b="1" dirty="0"/>
              <a:t>Data Encryption</a:t>
            </a:r>
            <a:r>
              <a:rPr lang="en-US" dirty="0"/>
              <a:t>: Encryption is a vital technique used to safeguard data from unauthorized access. This involves converting data into an unreadable format while it’s being transmitted over networks or when stored in databases. Whether the data is at rest (stored on a device or in the cloud) or in transit (moving between systems or across the internet), encryption ensures that even if a breach occurs, attackers cannot easily access or make sense of the data. Strong encryption algorithms, such as AES (Advanced Encryption Standard), ensure that only those with the correct decryption key can access the original data, offering a robust layer of protection against cyber threats.</a:t>
            </a:r>
          </a:p>
          <a:p>
            <a:r>
              <a:rPr lang="en-US" b="1" dirty="0"/>
              <a:t>Access Controls</a:t>
            </a:r>
            <a:r>
              <a:rPr lang="en-US" dirty="0"/>
              <a:t>: Restricting access to sensitive data is essential for maintaining data security. This can be managed through various authentication methods, such as passwords, biometric verification (fingerprint or facial recognition), or more advanced multi-factor authentication (MFA) techniques, where users must verify their identity through multiple steps. By implementing strict access controls, organizations ensure that only authorized personnel can view, modify, or interact with sensitive data, minimizing the risk of insider threats or unauthorized access.</a:t>
            </a:r>
          </a:p>
          <a:p>
            <a:r>
              <a:rPr lang="en-US" b="1" dirty="0"/>
              <a:t>Data Anonymization</a:t>
            </a:r>
            <a:r>
              <a:rPr lang="en-US" dirty="0"/>
              <a:t>: Data anonymization involves removing personally identifiable information (PII) from datasets to protect individual privacy while still enabling AI systems to derive useful insights from the data. This process ensures that specific individuals cannot be identified, even if the data is compromised or shared. Anonymization techniques, such as masking, pseudonymization, and aggregation, allow organizations to comply with privacy regulations while maximizing the value they can extract from large data sets for machine learning models or data analysis.</a:t>
            </a:r>
          </a:p>
          <a:p>
            <a:r>
              <a:rPr lang="en-US" b="1" dirty="0"/>
              <a:t>Regular Security Audits</a:t>
            </a:r>
            <a:r>
              <a:rPr lang="en-US" dirty="0"/>
              <a:t>: Conducting regular security audits is a proactive approach to identifying vulnerabilities in AI systems. These audits involve reviewing existing security protocols, assessing the effectiveness of current defenses, and identifying areas where the system may be exposed to potential threats. By regularly testing and updating security measures, organizations can stay ahead of emerging threats, close any identified gaps, and ensure that their AI systems are protected against evolving cyberattack strategies.</a:t>
            </a:r>
          </a:p>
          <a:p>
            <a:r>
              <a:rPr lang="en-US" b="1" dirty="0"/>
              <a:t>Compliance with Regulations</a:t>
            </a:r>
            <a:r>
              <a:rPr lang="en-US" dirty="0"/>
              <a:t>: Ensuring AI systems comply with privacy laws and data protection regulations such as the General Data Protection Regulation (GDPR) and the California Consumer Privacy Act (CCPA) is not just a legal necessity but also builds trust with users. These regulations mandate that organizations handle personal data responsibly by obtaining explicit user consent, allowing users to access, correct, or delete their data, and implementing safeguards to protect their privacy. Adherence to these rules enhances user confidence, mitigates legal risks, and demonstrates the organization's commitment to respecting data rights.</a:t>
            </a:r>
          </a:p>
          <a:p>
            <a:pPr marL="158750" indent="0">
              <a:buNone/>
            </a:pPr>
            <a:endParaRPr lang="en-US" dirty="0"/>
          </a:p>
          <a:p>
            <a:pPr marL="158750" indent="0">
              <a:buNone/>
            </a:pPr>
            <a:r>
              <a:rPr lang="en-US" dirty="0"/>
              <a:t>By incorporating these practices, organizations can strengthen the security and integrity of their AI systems, ensuring that data remains protected while maintaining user trust and regulatory compliance.</a:t>
            </a:r>
          </a:p>
          <a:p>
            <a:pPr marL="158750" indent="0">
              <a:buFont typeface="Arial" panose="020B0604020202020204" pitchFamily="34" charset="0"/>
              <a:buNone/>
            </a:pPr>
            <a:endParaRPr lang="en-US" dirty="0"/>
          </a:p>
          <a:p>
            <a:pPr marL="158750" indent="0">
              <a:buFont typeface="Arial" panose="020B0604020202020204" pitchFamily="34" charset="0"/>
              <a:buNone/>
            </a:pPr>
            <a:endParaRPr lang="en-US" dirty="0"/>
          </a:p>
          <a:p>
            <a:pPr marL="158750" indent="0">
              <a:buFont typeface="Arial" panose="020B0604020202020204" pitchFamily="34" charset="0"/>
              <a:buNone/>
            </a:pPr>
            <a:r>
              <a:rPr lang="en-US" dirty="0"/>
              <a:t>Now, let’s see how these strategies are applied in real-world examples.</a:t>
            </a:r>
          </a:p>
          <a:p>
            <a:pPr marL="158750" indent="0">
              <a:buFont typeface="Arial" panose="020B0604020202020204" pitchFamily="34" charset="0"/>
              <a:buNone/>
            </a:pPr>
            <a:endParaRPr lang="en-US" dirty="0"/>
          </a:p>
          <a:p>
            <a:pPr marL="158750" indent="0">
              <a:buNone/>
            </a:pPr>
            <a:r>
              <a:rPr lang="en-US" b="1" dirty="0"/>
              <a:t>Examples of Privacy and Security</a:t>
            </a:r>
          </a:p>
          <a:p>
            <a:pPr marL="158750" indent="0">
              <a:buNone/>
            </a:pPr>
            <a:endParaRPr lang="en-US" dirty="0"/>
          </a:p>
          <a:p>
            <a:pPr>
              <a:buFont typeface="Arial" panose="020B0604020202020204" pitchFamily="34" charset="0"/>
              <a:buChar char="•"/>
            </a:pPr>
            <a:r>
              <a:rPr lang="en-US" b="1" dirty="0"/>
              <a:t>Example 1: Healthcare Data Protection:</a:t>
            </a:r>
            <a:r>
              <a:rPr lang="en-US" dirty="0"/>
              <a:t> In healthcare, AI tools must use encryption and anonymization to protect sensitive patient data. Regular audits help ensure compliance with regulations like HIPAA, which protects patient privacy.</a:t>
            </a:r>
          </a:p>
          <a:p>
            <a:pPr>
              <a:buFont typeface="Arial" panose="020B0604020202020204" pitchFamily="34" charset="0"/>
              <a:buChar char="•"/>
            </a:pPr>
            <a:r>
              <a:rPr lang="en-US" b="1" dirty="0"/>
              <a:t>Example 2: Financial Transactions Security:</a:t>
            </a:r>
            <a:r>
              <a:rPr lang="en-US" dirty="0"/>
              <a:t> When banks use AI for fraud detection, they must ensure that transaction data is encrypted to prevent unauthorized access. Adhering to financial regulations, such as the PCI DSS, is vital for maintaining the security and trust of customers.</a:t>
            </a:r>
          </a:p>
          <a:p>
            <a:pPr>
              <a:buFont typeface="Arial" panose="020B0604020202020204" pitchFamily="34" charset="0"/>
              <a:buChar char="•"/>
            </a:pPr>
            <a:r>
              <a:rPr lang="en-US" b="1" dirty="0"/>
              <a:t>Example 3: Smart Home Devices:</a:t>
            </a:r>
            <a:r>
              <a:rPr lang="en-US" dirty="0"/>
              <a:t> AI-powered devices, such as voice assistants in smart homes, need to ensure that user data, like voice recordings, is secure. This can involve encrypting recordings and restricting access to only authorized users, preventing unauthorized control of the devices.</a:t>
            </a:r>
          </a:p>
          <a:p>
            <a:pPr marL="158750" indent="0">
              <a:buFont typeface="Arial" panose="020B0604020202020204" pitchFamily="34" charset="0"/>
              <a:buNone/>
            </a:pPr>
            <a:endParaRPr lang="en-US" b="1" dirty="0"/>
          </a:p>
          <a:p>
            <a:pPr marL="158750" indent="0">
              <a:buFont typeface="Arial" panose="020B0604020202020204" pitchFamily="34" charset="0"/>
              <a:buNone/>
            </a:pPr>
            <a:r>
              <a:rPr lang="en-US" dirty="0"/>
              <a:t>These examples highlight the critical role that privacy and security measures play in different AI applications, from healthcare to finance and smart homes.</a:t>
            </a:r>
          </a:p>
          <a:p>
            <a:pPr marL="158750" indent="0">
              <a:buFont typeface="Arial" panose="020B0604020202020204" pitchFamily="34" charset="0"/>
              <a:buNone/>
            </a:pPr>
            <a:endParaRPr lang="en-US" dirty="0"/>
          </a:p>
          <a:p>
            <a:pPr marL="158750" indent="0">
              <a:buNone/>
            </a:pPr>
            <a:endParaRPr lang="en-IN" dirty="0"/>
          </a:p>
        </p:txBody>
      </p:sp>
    </p:spTree>
    <p:extLst>
      <p:ext uri="{BB962C8B-B14F-4D97-AF65-F5344CB8AC3E}">
        <p14:creationId xmlns:p14="http://schemas.microsoft.com/office/powerpoint/2010/main" val="1356909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lnSpc>
                <a:spcPts val="6350"/>
              </a:lnSpc>
              <a:buNone/>
            </a:pPr>
            <a:r>
              <a:rPr lang="en-US" sz="1100" b="1" dirty="0">
                <a:solidFill>
                  <a:srgbClr val="7068F4"/>
                </a:solidFill>
                <a:latin typeface="Barlow Bold" pitchFamily="34" charset="0"/>
                <a:ea typeface="Barlow Bold" pitchFamily="34" charset="-122"/>
                <a:cs typeface="Barlow Bold" pitchFamily="34" charset="-120"/>
              </a:rPr>
              <a:t>Autonomy in AI</a:t>
            </a:r>
          </a:p>
          <a:p>
            <a:pPr>
              <a:buFont typeface="Arial" panose="020B0604020202020204" pitchFamily="34" charset="0"/>
              <a:buChar char="•"/>
            </a:pPr>
            <a:endParaRPr lang="en-US" b="1" dirty="0"/>
          </a:p>
          <a:p>
            <a:pPr marL="158750" indent="0">
              <a:buFont typeface="Arial" panose="020B0604020202020204" pitchFamily="34" charset="0"/>
              <a:buNone/>
            </a:pPr>
            <a:r>
              <a:rPr lang="en-US" dirty="0"/>
              <a:t>Autonomy in AI refers to the ability of AI systems to operate independently, but this independence should </a:t>
            </a:r>
            <a:r>
              <a:rPr lang="en-US" b="1" dirty="0"/>
              <a:t>complement human decision-making</a:t>
            </a:r>
            <a:r>
              <a:rPr lang="en-US" dirty="0"/>
              <a:t> rather than fully replace it.</a:t>
            </a:r>
          </a:p>
          <a:p>
            <a:pPr>
              <a:buFont typeface="Arial" panose="020B0604020202020204" pitchFamily="34" charset="0"/>
              <a:buChar char="•"/>
            </a:pPr>
            <a:r>
              <a:rPr lang="en-US" dirty="0"/>
              <a:t>The goal is to empower humans, giving them enhanced tools for decision-making. However, it's important to stress that human control must remain paramount.</a:t>
            </a:r>
          </a:p>
          <a:p>
            <a:pPr>
              <a:buFont typeface="Arial" panose="020B0604020202020204" pitchFamily="34" charset="0"/>
              <a:buChar char="•"/>
            </a:pPr>
            <a:r>
              <a:rPr lang="en-US" dirty="0"/>
              <a:t>If AI systems operate without human oversight, there’s a risk that they may make decisions that don’t align with human values or interests. For example, in critical fields such as healthcare or legal systems, leaving decisions purely to AI could result in outcomes that lack empathy or ethical consideration.</a:t>
            </a:r>
          </a:p>
          <a:p>
            <a:pPr>
              <a:buFont typeface="Arial" panose="020B0604020202020204" pitchFamily="34" charset="0"/>
              <a:buChar char="•"/>
            </a:pPr>
            <a:endParaRPr lang="en-US" b="1" dirty="0"/>
          </a:p>
          <a:p>
            <a:pPr marL="158750" indent="0">
              <a:buFont typeface="Arial" panose="020B0604020202020204" pitchFamily="34" charset="0"/>
              <a:buNone/>
            </a:pPr>
            <a:r>
              <a:rPr lang="en-US" dirty="0"/>
              <a:t>While autonomy can be beneficial, maintaining human oversight in certain areas presents challenges.</a:t>
            </a:r>
          </a:p>
          <a:p>
            <a:pPr marL="0" indent="0">
              <a:lnSpc>
                <a:spcPts val="6350"/>
              </a:lnSpc>
              <a:buNone/>
            </a:pPr>
            <a:endParaRPr lang="en-US" sz="1100" dirty="0"/>
          </a:p>
          <a:p>
            <a:pPr marL="158750" indent="0">
              <a:buNone/>
            </a:pPr>
            <a:r>
              <a:rPr lang="en-US" b="1" dirty="0"/>
              <a:t>Challenges of Maintaining Human Autonomy in AI</a:t>
            </a:r>
          </a:p>
          <a:p>
            <a:pPr marL="158750" indent="0">
              <a:buNone/>
            </a:pPr>
            <a:endParaRPr lang="en-US" dirty="0"/>
          </a:p>
          <a:p>
            <a:pPr>
              <a:buFont typeface="Arial" panose="020B0604020202020204" pitchFamily="34" charset="0"/>
              <a:buChar char="•"/>
            </a:pPr>
            <a:r>
              <a:rPr lang="en-US" dirty="0"/>
              <a:t>One of the most significant challenges is in the area of </a:t>
            </a:r>
            <a:r>
              <a:rPr lang="en-US" b="1" dirty="0"/>
              <a:t>autonomous weapons</a:t>
            </a:r>
            <a:r>
              <a:rPr lang="en-US" dirty="0"/>
              <a:t>, where AI might make decisions about life and death. This can pose ethical and legal dilemmas, as machines lack the emotional and moral judgment humans have.</a:t>
            </a:r>
          </a:p>
          <a:p>
            <a:pPr>
              <a:buFont typeface="Arial" panose="020B0604020202020204" pitchFamily="34" charset="0"/>
              <a:buChar char="•"/>
            </a:pPr>
            <a:r>
              <a:rPr lang="en-US" dirty="0"/>
              <a:t>In </a:t>
            </a:r>
            <a:r>
              <a:rPr lang="en-US" b="1" dirty="0"/>
              <a:t>healthcare</a:t>
            </a:r>
            <a:r>
              <a:rPr lang="en-US" dirty="0"/>
              <a:t>, while AI can assist doctors with diagnoses or treatment recommendations, human medical professionals must still lead the decision-making process to ensure ethical care. Removing humans from this role could result in the loss of compassionate, patient-centered care.</a:t>
            </a:r>
          </a:p>
          <a:p>
            <a:pPr>
              <a:buFont typeface="Arial" panose="020B0604020202020204" pitchFamily="34" charset="0"/>
              <a:buChar char="•"/>
            </a:pPr>
            <a:r>
              <a:rPr lang="en-US" dirty="0"/>
              <a:t>In complex areas like </a:t>
            </a:r>
            <a:r>
              <a:rPr lang="en-US" b="1" dirty="0"/>
              <a:t>climate change</a:t>
            </a:r>
            <a:r>
              <a:rPr lang="en-US" dirty="0"/>
              <a:t>, where global decisions impact ecosystems and societies, fully autonomous systems could miss nuances that human oversight could catch, leading to unintended consequences.</a:t>
            </a:r>
          </a:p>
          <a:p>
            <a:pPr marL="158750" indent="0">
              <a:buFont typeface="Arial" panose="020B0604020202020204" pitchFamily="34" charset="0"/>
              <a:buNone/>
            </a:pPr>
            <a:endParaRPr lang="en-US" dirty="0"/>
          </a:p>
          <a:p>
            <a:pPr marL="158750" indent="0">
              <a:buFont typeface="Arial" panose="020B0604020202020204" pitchFamily="34" charset="0"/>
              <a:buNone/>
            </a:pPr>
            <a:r>
              <a:rPr lang="en-US" dirty="0"/>
              <a:t>To address these challenges, we must strike a careful balance between automation and human control.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latin typeface="+mj-lt"/>
            </a:endParaRPr>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780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userDrawn="1"/>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userDrawn="1"/>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userDrawn="1"/>
        </p:nvPicPr>
        <p:blipFill rotWithShape="1">
          <a:blip r:embed="rId6">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userDrawn="1"/>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14" r:id="rId2"/>
    <p:sldLayoutId id="214748372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hyperlink" Target="https://reliasoftware.com/blog/four-key-principles-of-responsible-ai"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www.freepik.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desk with a computer&#10;&#10;Description automatically generated">
            <a:extLst>
              <a:ext uri="{FF2B5EF4-FFF2-40B4-BE49-F238E27FC236}">
                <a16:creationId xmlns:a16="http://schemas.microsoft.com/office/drawing/2014/main" id="{02540B31-8123-24C6-B0F3-4444B51E9487}"/>
              </a:ext>
            </a:extLst>
          </p:cNvPr>
          <p:cNvPicPr>
            <a:picLocks noChangeAspect="1"/>
          </p:cNvPicPr>
          <p:nvPr/>
        </p:nvPicPr>
        <p:blipFill>
          <a:blip r:embed="rId3"/>
          <a:stretch>
            <a:fillRect/>
          </a:stretch>
        </p:blipFill>
        <p:spPr>
          <a:xfrm>
            <a:off x="0" y="0"/>
            <a:ext cx="12192000" cy="6858000"/>
          </a:xfrm>
          <a:prstGeom prst="rect">
            <a:avLst/>
          </a:prstGeom>
        </p:spPr>
      </p:pic>
      <p:sp>
        <p:nvSpPr>
          <p:cNvPr id="17" name="TextBox 16">
            <a:extLst>
              <a:ext uri="{FF2B5EF4-FFF2-40B4-BE49-F238E27FC236}">
                <a16:creationId xmlns:a16="http://schemas.microsoft.com/office/drawing/2014/main" id="{7B4E811B-8616-F59F-BD34-2F1E10F9200B}"/>
              </a:ext>
            </a:extLst>
          </p:cNvPr>
          <p:cNvSpPr txBox="1"/>
          <p:nvPr/>
        </p:nvSpPr>
        <p:spPr>
          <a:xfrm>
            <a:off x="9749342" y="2975421"/>
            <a:ext cx="1273105" cy="477054"/>
          </a:xfrm>
          <a:prstGeom prst="rect">
            <a:avLst/>
          </a:prstGeom>
          <a:noFill/>
        </p:spPr>
        <p:txBody>
          <a:bodyPr wrap="none" rtlCol="0">
            <a:spAutoFit/>
          </a:bodyPr>
          <a:lstStyle/>
          <a:p>
            <a:pPr algn="r"/>
            <a:r>
              <a:rPr lang="en-US" sz="2500" b="1" dirty="0">
                <a:solidFill>
                  <a:schemeClr val="bg1"/>
                </a:solidFill>
                <a:latin typeface="Arial" panose="020B0604020202020204" pitchFamily="34" charset="0"/>
                <a:cs typeface="Arial" panose="020B0604020202020204" pitchFamily="34" charset="0"/>
              </a:rPr>
              <a:t>Unit - 8</a:t>
            </a:r>
          </a:p>
        </p:txBody>
      </p:sp>
      <p:sp>
        <p:nvSpPr>
          <p:cNvPr id="5" name="Rectangle: Rounded Corners 4">
            <a:extLst>
              <a:ext uri="{FF2B5EF4-FFF2-40B4-BE49-F238E27FC236}">
                <a16:creationId xmlns:a16="http://schemas.microsoft.com/office/drawing/2014/main" id="{BB9AA95F-56F4-3F03-5804-8F7C6AFCE0BB}"/>
              </a:ext>
            </a:extLst>
          </p:cNvPr>
          <p:cNvSpPr/>
          <p:nvPr/>
        </p:nvSpPr>
        <p:spPr>
          <a:xfrm>
            <a:off x="7685046" y="584200"/>
            <a:ext cx="2862303"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E395316D-1E70-9E4D-C82D-DC6493EC4CED}"/>
              </a:ext>
            </a:extLst>
          </p:cNvPr>
          <p:cNvSpPr txBox="1"/>
          <p:nvPr/>
        </p:nvSpPr>
        <p:spPr>
          <a:xfrm>
            <a:off x="6359008" y="3429000"/>
            <a:ext cx="4663439" cy="1938992"/>
          </a:xfrm>
          <a:prstGeom prst="rect">
            <a:avLst/>
          </a:prstGeom>
          <a:noFill/>
        </p:spPr>
        <p:txBody>
          <a:bodyPr wrap="square" rtlCol="0">
            <a:spAutoFit/>
          </a:bodyPr>
          <a:lstStyle/>
          <a:p>
            <a:pPr algn="r"/>
            <a:r>
              <a:rPr lang="en-US" sz="4000" b="1" dirty="0">
                <a:solidFill>
                  <a:schemeClr val="bg1"/>
                </a:solidFill>
                <a:latin typeface="Arial" panose="020B0604020202020204" pitchFamily="34" charset="0"/>
                <a:cs typeface="Arial" panose="020B0604020202020204" pitchFamily="34" charset="0"/>
              </a:rPr>
              <a:t>AI Ethics, Fairness, and Sustainability</a:t>
            </a:r>
          </a:p>
        </p:txBody>
      </p:sp>
      <p:pic>
        <p:nvPicPr>
          <p:cNvPr id="19" name="Picture 18" descr="A close up of a logo&#10;&#10;Description automatically generated">
            <a:extLst>
              <a:ext uri="{FF2B5EF4-FFF2-40B4-BE49-F238E27FC236}">
                <a16:creationId xmlns:a16="http://schemas.microsoft.com/office/drawing/2014/main" id="{2A27540A-9E08-71C9-C49B-6AA04DE6EB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1943" y="867733"/>
            <a:ext cx="1263157" cy="410834"/>
          </a:xfrm>
          <a:prstGeom prst="rect">
            <a:avLst/>
          </a:prstGeom>
        </p:spPr>
      </p:pic>
    </p:spTree>
    <p:extLst>
      <p:ext uri="{BB962C8B-B14F-4D97-AF65-F5344CB8AC3E}">
        <p14:creationId xmlns:p14="http://schemas.microsoft.com/office/powerpoint/2010/main" val="2000950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5904091" cy="400110"/>
          </a:xfrm>
          <a:prstGeom prst="rect">
            <a:avLst/>
          </a:prstGeom>
          <a:noFill/>
        </p:spPr>
        <p:txBody>
          <a:bodyPr wrap="square">
            <a:spAutoFit/>
          </a:bodyPr>
          <a:lstStyle/>
          <a:p>
            <a:r>
              <a:rPr lang="en-IN" sz="2000" b="1" dirty="0">
                <a:solidFill>
                  <a:srgbClr val="213163"/>
                </a:solidFill>
              </a:rPr>
              <a:t>AI Ethics: Fundamental Principles (Contd.)</a:t>
            </a: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Diagram 3">
            <a:extLst>
              <a:ext uri="{FF2B5EF4-FFF2-40B4-BE49-F238E27FC236}">
                <a16:creationId xmlns:a16="http://schemas.microsoft.com/office/drawing/2014/main" id="{5F3F4E2D-4726-D690-6EBF-408392CB5E95}"/>
              </a:ext>
            </a:extLst>
          </p:cNvPr>
          <p:cNvGraphicFramePr/>
          <p:nvPr>
            <p:extLst>
              <p:ext uri="{D42A27DB-BD31-4B8C-83A1-F6EECF244321}">
                <p14:modId xmlns:p14="http://schemas.microsoft.com/office/powerpoint/2010/main" val="397438569"/>
              </p:ext>
            </p:extLst>
          </p:nvPr>
        </p:nvGraphicFramePr>
        <p:xfrm>
          <a:off x="304800" y="1790151"/>
          <a:ext cx="11326761" cy="4185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A6BA287A-43D7-A278-800C-5EA83564C511}"/>
              </a:ext>
            </a:extLst>
          </p:cNvPr>
          <p:cNvSpPr txBox="1"/>
          <p:nvPr/>
        </p:nvSpPr>
        <p:spPr>
          <a:xfrm>
            <a:off x="304800" y="1390041"/>
            <a:ext cx="6105832" cy="369332"/>
          </a:xfrm>
          <a:prstGeom prst="rect">
            <a:avLst/>
          </a:prstGeom>
          <a:noFill/>
        </p:spPr>
        <p:txBody>
          <a:bodyPr wrap="square">
            <a:spAutoFit/>
          </a:bodyPr>
          <a:lstStyle/>
          <a:p>
            <a:r>
              <a:rPr lang="en-US" sz="1800" b="1" dirty="0"/>
              <a:t>Autonomy in AI (Contd.)</a:t>
            </a:r>
          </a:p>
        </p:txBody>
      </p:sp>
    </p:spTree>
    <p:extLst>
      <p:ext uri="{BB962C8B-B14F-4D97-AF65-F5344CB8AC3E}">
        <p14:creationId xmlns:p14="http://schemas.microsoft.com/office/powerpoint/2010/main" val="1188683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FB3AE0-7520-EB2B-E0E9-3A35EADA3DC2}"/>
              </a:ext>
            </a:extLst>
          </p:cNvPr>
          <p:cNvSpPr txBox="1"/>
          <p:nvPr/>
        </p:nvSpPr>
        <p:spPr>
          <a:xfrm>
            <a:off x="427566" y="1505139"/>
            <a:ext cx="10291233" cy="923330"/>
          </a:xfrm>
          <a:prstGeom prst="rect">
            <a:avLst/>
          </a:prstGeom>
          <a:noFill/>
        </p:spPr>
        <p:txBody>
          <a:bodyPr wrap="square">
            <a:spAutoFit/>
          </a:bodyPr>
          <a:lstStyle/>
          <a:p>
            <a:pPr marL="285750" indent="-285750">
              <a:buFont typeface="Arial" panose="020B0604020202020204" pitchFamily="34" charset="0"/>
              <a:buChar char="•"/>
            </a:pPr>
            <a:r>
              <a:rPr lang="en-US" sz="1800" dirty="0"/>
              <a:t>AI systems must be designed to cause no harm to individuals or society.</a:t>
            </a:r>
          </a:p>
          <a:p>
            <a:pPr marL="285750" indent="-285750">
              <a:buFont typeface="Arial" panose="020B0604020202020204" pitchFamily="34" charset="0"/>
              <a:buChar char="•"/>
            </a:pPr>
            <a:r>
              <a:rPr lang="en-US" sz="1800" dirty="0"/>
              <a:t>Consider both intended and unintended consequences of AI applications.</a:t>
            </a:r>
          </a:p>
          <a:p>
            <a:pPr marL="285750" indent="-285750">
              <a:buFont typeface="Arial" panose="020B0604020202020204" pitchFamily="34" charset="0"/>
              <a:buChar char="•"/>
            </a:pPr>
            <a:r>
              <a:rPr lang="en-US" sz="1800" dirty="0"/>
              <a:t>Poorly designed AI can perpetuate discrimination or create unsafe situations.</a:t>
            </a:r>
          </a:p>
        </p:txBody>
      </p:sp>
      <p:sp>
        <p:nvSpPr>
          <p:cNvPr id="4" name="TextBox 3">
            <a:extLst>
              <a:ext uri="{FF2B5EF4-FFF2-40B4-BE49-F238E27FC236}">
                <a16:creationId xmlns:a16="http://schemas.microsoft.com/office/drawing/2014/main" id="{5DA8A6BA-173E-7A8E-1CE7-AD102AA94D78}"/>
              </a:ext>
            </a:extLst>
          </p:cNvPr>
          <p:cNvSpPr txBox="1"/>
          <p:nvPr/>
        </p:nvSpPr>
        <p:spPr>
          <a:xfrm>
            <a:off x="202071" y="972537"/>
            <a:ext cx="8213796" cy="400110"/>
          </a:xfrm>
          <a:prstGeom prst="rect">
            <a:avLst/>
          </a:prstGeom>
          <a:noFill/>
        </p:spPr>
        <p:txBody>
          <a:bodyPr wrap="square">
            <a:spAutoFit/>
          </a:bodyPr>
          <a:lstStyle/>
          <a:p>
            <a:r>
              <a:rPr lang="en-US" sz="2000" b="1" dirty="0">
                <a:solidFill>
                  <a:srgbClr val="213163"/>
                </a:solidFill>
              </a:rPr>
              <a:t>Non-Maleficence in AI (The "Do No Harm" Principle)</a:t>
            </a:r>
          </a:p>
        </p:txBody>
      </p:sp>
      <p:graphicFrame>
        <p:nvGraphicFramePr>
          <p:cNvPr id="9" name="Diagram 8">
            <a:extLst>
              <a:ext uri="{FF2B5EF4-FFF2-40B4-BE49-F238E27FC236}">
                <a16:creationId xmlns:a16="http://schemas.microsoft.com/office/drawing/2014/main" id="{CEB754AD-5602-BCFC-2B9B-97D26B0B2B84}"/>
              </a:ext>
            </a:extLst>
          </p:cNvPr>
          <p:cNvGraphicFramePr/>
          <p:nvPr>
            <p:extLst>
              <p:ext uri="{D42A27DB-BD31-4B8C-83A1-F6EECF244321}">
                <p14:modId xmlns:p14="http://schemas.microsoft.com/office/powerpoint/2010/main" val="4132859812"/>
              </p:ext>
            </p:extLst>
          </p:nvPr>
        </p:nvGraphicFramePr>
        <p:xfrm>
          <a:off x="319714" y="2808917"/>
          <a:ext cx="5152619" cy="3241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12D8EF3D-2114-A965-175B-F6E34EAACC9A}"/>
              </a:ext>
            </a:extLst>
          </p:cNvPr>
          <p:cNvGraphicFramePr/>
          <p:nvPr>
            <p:extLst>
              <p:ext uri="{D42A27DB-BD31-4B8C-83A1-F6EECF244321}">
                <p14:modId xmlns:p14="http://schemas.microsoft.com/office/powerpoint/2010/main" val="2384501946"/>
              </p:ext>
            </p:extLst>
          </p:nvPr>
        </p:nvGraphicFramePr>
        <p:xfrm>
          <a:off x="5806245" y="2479702"/>
          <a:ext cx="6228276" cy="35704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717449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FB3AE0-7520-EB2B-E0E9-3A35EADA3DC2}"/>
              </a:ext>
            </a:extLst>
          </p:cNvPr>
          <p:cNvSpPr txBox="1"/>
          <p:nvPr/>
        </p:nvSpPr>
        <p:spPr>
          <a:xfrm>
            <a:off x="427566" y="1505139"/>
            <a:ext cx="10291233" cy="923330"/>
          </a:xfrm>
          <a:prstGeom prst="rect">
            <a:avLst/>
          </a:prstGeom>
          <a:noFill/>
        </p:spPr>
        <p:txBody>
          <a:bodyPr wrap="square">
            <a:spAutoFit/>
          </a:bodyPr>
          <a:lstStyle/>
          <a:p>
            <a:pPr marL="285750" indent="-285750">
              <a:buFont typeface="Arial" panose="020B0604020202020204" pitchFamily="34" charset="0"/>
              <a:buChar char="•"/>
            </a:pPr>
            <a:r>
              <a:rPr lang="en-US" sz="1800" dirty="0"/>
              <a:t>AI systems should not discriminate based on race, gender, or background.</a:t>
            </a:r>
          </a:p>
          <a:p>
            <a:pPr marL="285750" indent="-285750">
              <a:buFont typeface="Arial" panose="020B0604020202020204" pitchFamily="34" charset="0"/>
              <a:buChar char="•"/>
            </a:pPr>
            <a:r>
              <a:rPr lang="en-US" sz="1800" dirty="0"/>
              <a:t>AI often learns from biased data, which can amplify inequalities.</a:t>
            </a:r>
          </a:p>
          <a:p>
            <a:pPr marL="285750" indent="-285750">
              <a:buFont typeface="Arial" panose="020B0604020202020204" pitchFamily="34" charset="0"/>
              <a:buChar char="•"/>
            </a:pPr>
            <a:r>
              <a:rPr lang="en-US" sz="1800" dirty="0"/>
              <a:t>Fairness requires intentional design to prevent and address bias.</a:t>
            </a:r>
          </a:p>
        </p:txBody>
      </p:sp>
      <p:sp>
        <p:nvSpPr>
          <p:cNvPr id="4" name="TextBox 3">
            <a:extLst>
              <a:ext uri="{FF2B5EF4-FFF2-40B4-BE49-F238E27FC236}">
                <a16:creationId xmlns:a16="http://schemas.microsoft.com/office/drawing/2014/main" id="{5DA8A6BA-173E-7A8E-1CE7-AD102AA94D78}"/>
              </a:ext>
            </a:extLst>
          </p:cNvPr>
          <p:cNvSpPr txBox="1"/>
          <p:nvPr/>
        </p:nvSpPr>
        <p:spPr>
          <a:xfrm>
            <a:off x="202071" y="972537"/>
            <a:ext cx="8213796" cy="400110"/>
          </a:xfrm>
          <a:prstGeom prst="rect">
            <a:avLst/>
          </a:prstGeom>
          <a:noFill/>
        </p:spPr>
        <p:txBody>
          <a:bodyPr wrap="square">
            <a:spAutoFit/>
          </a:bodyPr>
          <a:lstStyle/>
          <a:p>
            <a:r>
              <a:rPr lang="en-US" sz="2000" b="1" dirty="0">
                <a:solidFill>
                  <a:srgbClr val="213163"/>
                </a:solidFill>
              </a:rPr>
              <a:t>Fairness in AI</a:t>
            </a:r>
          </a:p>
        </p:txBody>
      </p:sp>
      <p:graphicFrame>
        <p:nvGraphicFramePr>
          <p:cNvPr id="8" name="Diagram 7">
            <a:extLst>
              <a:ext uri="{FF2B5EF4-FFF2-40B4-BE49-F238E27FC236}">
                <a16:creationId xmlns:a16="http://schemas.microsoft.com/office/drawing/2014/main" id="{C721610A-ED82-EDF5-C37A-4EE6135858F9}"/>
              </a:ext>
            </a:extLst>
          </p:cNvPr>
          <p:cNvGraphicFramePr/>
          <p:nvPr>
            <p:extLst>
              <p:ext uri="{D42A27DB-BD31-4B8C-83A1-F6EECF244321}">
                <p14:modId xmlns:p14="http://schemas.microsoft.com/office/powerpoint/2010/main" val="3848247604"/>
              </p:ext>
            </p:extLst>
          </p:nvPr>
        </p:nvGraphicFramePr>
        <p:xfrm>
          <a:off x="-604910" y="3133578"/>
          <a:ext cx="7118252" cy="2334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a:extLst>
              <a:ext uri="{FF2B5EF4-FFF2-40B4-BE49-F238E27FC236}">
                <a16:creationId xmlns:a16="http://schemas.microsoft.com/office/drawing/2014/main" id="{7DCF6374-2499-A944-A93F-933680BBB17B}"/>
              </a:ext>
            </a:extLst>
          </p:cNvPr>
          <p:cNvGraphicFramePr/>
          <p:nvPr>
            <p:extLst>
              <p:ext uri="{D42A27DB-BD31-4B8C-83A1-F6EECF244321}">
                <p14:modId xmlns:p14="http://schemas.microsoft.com/office/powerpoint/2010/main" val="27303315"/>
              </p:ext>
            </p:extLst>
          </p:nvPr>
        </p:nvGraphicFramePr>
        <p:xfrm>
          <a:off x="5823843" y="3054093"/>
          <a:ext cx="6105378" cy="249394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86515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FB3AE0-7520-EB2B-E0E9-3A35EADA3DC2}"/>
              </a:ext>
            </a:extLst>
          </p:cNvPr>
          <p:cNvSpPr txBox="1"/>
          <p:nvPr/>
        </p:nvSpPr>
        <p:spPr>
          <a:xfrm>
            <a:off x="427566" y="1505139"/>
            <a:ext cx="10291233" cy="1477328"/>
          </a:xfrm>
          <a:prstGeom prst="rect">
            <a:avLst/>
          </a:prstGeom>
          <a:noFill/>
        </p:spPr>
        <p:txBody>
          <a:bodyPr wrap="square">
            <a:spAutoFit/>
          </a:bodyPr>
          <a:lstStyle/>
          <a:p>
            <a:pPr marL="285750" indent="-285750">
              <a:buFont typeface="Arial" panose="020B0604020202020204" pitchFamily="34" charset="0"/>
              <a:buChar char="•"/>
            </a:pPr>
            <a:r>
              <a:rPr lang="en-US" sz="1800" dirty="0"/>
              <a:t>Refers to the environmental and social impact of AI.</a:t>
            </a:r>
          </a:p>
          <a:p>
            <a:pPr marL="285750" indent="-285750">
              <a:buFont typeface="Arial" panose="020B0604020202020204" pitchFamily="34" charset="0"/>
              <a:buChar char="•"/>
            </a:pPr>
            <a:r>
              <a:rPr lang="en-US" sz="1800" dirty="0"/>
              <a:t>Training large AI models requires significant energy, raising concerns about the environmental footprint.</a:t>
            </a:r>
          </a:p>
          <a:p>
            <a:pPr marL="285750" indent="-285750">
              <a:buFont typeface="Arial" panose="020B0604020202020204" pitchFamily="34" charset="0"/>
              <a:buChar char="•"/>
            </a:pPr>
            <a:r>
              <a:rPr lang="en-US" sz="1800" dirty="0"/>
              <a:t>AI should contribute to improving life quality and addressing social problems, not creating new ones.</a:t>
            </a:r>
            <a:endParaRPr lang="en-US" sz="2000" dirty="0"/>
          </a:p>
        </p:txBody>
      </p:sp>
      <p:sp>
        <p:nvSpPr>
          <p:cNvPr id="4" name="TextBox 3">
            <a:extLst>
              <a:ext uri="{FF2B5EF4-FFF2-40B4-BE49-F238E27FC236}">
                <a16:creationId xmlns:a16="http://schemas.microsoft.com/office/drawing/2014/main" id="{5DA8A6BA-173E-7A8E-1CE7-AD102AA94D78}"/>
              </a:ext>
            </a:extLst>
          </p:cNvPr>
          <p:cNvSpPr txBox="1"/>
          <p:nvPr/>
        </p:nvSpPr>
        <p:spPr>
          <a:xfrm>
            <a:off x="202071" y="972537"/>
            <a:ext cx="8213796" cy="400110"/>
          </a:xfrm>
          <a:prstGeom prst="rect">
            <a:avLst/>
          </a:prstGeom>
          <a:noFill/>
        </p:spPr>
        <p:txBody>
          <a:bodyPr wrap="square">
            <a:spAutoFit/>
          </a:bodyPr>
          <a:lstStyle/>
          <a:p>
            <a:r>
              <a:rPr lang="en-US" sz="2000" b="1" dirty="0">
                <a:solidFill>
                  <a:srgbClr val="213163"/>
                </a:solidFill>
              </a:rPr>
              <a:t>Sustainability in AI</a:t>
            </a:r>
          </a:p>
        </p:txBody>
      </p:sp>
      <p:graphicFrame>
        <p:nvGraphicFramePr>
          <p:cNvPr id="9" name="Diagram 8">
            <a:extLst>
              <a:ext uri="{FF2B5EF4-FFF2-40B4-BE49-F238E27FC236}">
                <a16:creationId xmlns:a16="http://schemas.microsoft.com/office/drawing/2014/main" id="{C131A6EF-EA35-8BF6-F0E7-D07022275808}"/>
              </a:ext>
            </a:extLst>
          </p:cNvPr>
          <p:cNvGraphicFramePr/>
          <p:nvPr>
            <p:extLst>
              <p:ext uri="{D42A27DB-BD31-4B8C-83A1-F6EECF244321}">
                <p14:modId xmlns:p14="http://schemas.microsoft.com/office/powerpoint/2010/main" val="2551886150"/>
              </p:ext>
            </p:extLst>
          </p:nvPr>
        </p:nvGraphicFramePr>
        <p:xfrm>
          <a:off x="463548" y="3111567"/>
          <a:ext cx="5446186" cy="29234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3E25D585-1C07-B59E-30C6-F5C469616626}"/>
              </a:ext>
            </a:extLst>
          </p:cNvPr>
          <p:cNvGraphicFramePr/>
          <p:nvPr>
            <p:extLst>
              <p:ext uri="{D42A27DB-BD31-4B8C-83A1-F6EECF244321}">
                <p14:modId xmlns:p14="http://schemas.microsoft.com/office/powerpoint/2010/main" val="4042239995"/>
              </p:ext>
            </p:extLst>
          </p:nvPr>
        </p:nvGraphicFramePr>
        <p:xfrm>
          <a:off x="6282268" y="2982467"/>
          <a:ext cx="5283200" cy="292347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96177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12230" y="962377"/>
            <a:ext cx="9546911" cy="400110"/>
          </a:xfrm>
          <a:prstGeom prst="rect">
            <a:avLst/>
          </a:prstGeom>
          <a:noFill/>
        </p:spPr>
        <p:txBody>
          <a:bodyPr wrap="square">
            <a:spAutoFit/>
          </a:bodyPr>
          <a:lstStyle/>
          <a:p>
            <a:r>
              <a:rPr lang="en-US" sz="2000" b="1" dirty="0">
                <a:solidFill>
                  <a:srgbClr val="213163"/>
                </a:solidFill>
              </a:rPr>
              <a:t>AI Fairness: Addressing Bias and Inequality</a:t>
            </a:r>
            <a:endParaRPr lang="en-IN" sz="2000" dirty="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304800" y="1442455"/>
            <a:ext cx="10204925" cy="1508105"/>
          </a:xfrm>
          <a:prstGeom prst="rect">
            <a:avLst/>
          </a:prstGeom>
          <a:noFill/>
        </p:spPr>
        <p:txBody>
          <a:bodyPr wrap="square" rtlCol="0">
            <a:spAutoFit/>
          </a:bodyPr>
          <a:lstStyle/>
          <a:p>
            <a:pPr marL="285750" indent="-285750" algn="just">
              <a:spcAft>
                <a:spcPts val="800"/>
              </a:spcAft>
              <a:buFont typeface="Arial" panose="020B0604020202020204" pitchFamily="34" charset="0"/>
              <a:buChar char="•"/>
            </a:pPr>
            <a:r>
              <a:rPr lang="en-US" sz="1800" dirty="0">
                <a:latin typeface="+mn-lt"/>
              </a:rPr>
              <a:t>AI systems are increasingly used in fields like hiring, law enforcement, and healthcare.</a:t>
            </a:r>
          </a:p>
          <a:p>
            <a:pPr marL="285750" indent="-285750" algn="just">
              <a:spcAft>
                <a:spcPts val="800"/>
              </a:spcAft>
              <a:buFont typeface="Arial" panose="020B0604020202020204" pitchFamily="34" charset="0"/>
              <a:buChar char="•"/>
            </a:pPr>
            <a:r>
              <a:rPr lang="en-US" sz="1800" dirty="0">
                <a:latin typeface="+mn-lt"/>
              </a:rPr>
              <a:t>Ensuring fairness in AI is crucial to provide equitable and just decisions.</a:t>
            </a:r>
          </a:p>
          <a:p>
            <a:pPr marL="285750" indent="-285750" algn="just">
              <a:spcAft>
                <a:spcPts val="800"/>
              </a:spcAft>
              <a:buFont typeface="Arial" panose="020B0604020202020204" pitchFamily="34" charset="0"/>
              <a:buChar char="•"/>
            </a:pPr>
            <a:r>
              <a:rPr lang="en-US" sz="1800" dirty="0">
                <a:latin typeface="+mn-lt"/>
              </a:rPr>
              <a:t>AI fairness aims to avoid bias against specific groups.</a:t>
            </a:r>
          </a:p>
          <a:p>
            <a:pPr marL="285750" indent="-285750" algn="just">
              <a:spcAft>
                <a:spcPts val="800"/>
              </a:spcAft>
              <a:buFont typeface="Arial" panose="020B0604020202020204" pitchFamily="34" charset="0"/>
              <a:buChar char="•"/>
            </a:pPr>
            <a:r>
              <a:rPr lang="en-US" sz="1800" dirty="0">
                <a:latin typeface="+mn-lt"/>
              </a:rPr>
              <a:t>The main challenge is bias, often caused by the biased data that AI models are trained on.</a:t>
            </a:r>
          </a:p>
        </p:txBody>
      </p:sp>
      <p:pic>
        <p:nvPicPr>
          <p:cNvPr id="5122" name="Picture 2" descr="Keys To Understanding AI Ethical Issues">
            <a:extLst>
              <a:ext uri="{FF2B5EF4-FFF2-40B4-BE49-F238E27FC236}">
                <a16:creationId xmlns:a16="http://schemas.microsoft.com/office/drawing/2014/main" id="{9AA53E09-63E9-B3C3-3F43-F3C346036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421" y="2915074"/>
            <a:ext cx="8885157" cy="31402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BCA9486-D68D-33AA-6085-C6995776D86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5" name="TextBox 4">
            <a:extLst>
              <a:ext uri="{FF2B5EF4-FFF2-40B4-BE49-F238E27FC236}">
                <a16:creationId xmlns:a16="http://schemas.microsoft.com/office/drawing/2014/main" id="{F9B84D1E-CEB2-F3CF-B0A0-51AA1F08167D}"/>
              </a:ext>
            </a:extLst>
          </p:cNvPr>
          <p:cNvSpPr txBox="1"/>
          <p:nvPr/>
        </p:nvSpPr>
        <p:spPr>
          <a:xfrm>
            <a:off x="880528" y="6135329"/>
            <a:ext cx="8998257" cy="276999"/>
          </a:xfrm>
          <a:prstGeom prst="rect">
            <a:avLst/>
          </a:prstGeom>
          <a:noFill/>
        </p:spPr>
        <p:txBody>
          <a:bodyPr wrap="square" rtlCol="0">
            <a:spAutoFit/>
          </a:bodyPr>
          <a:lstStyle/>
          <a:p>
            <a:pPr>
              <a:spcAft>
                <a:spcPts val="800"/>
              </a:spcAft>
            </a:pPr>
            <a:r>
              <a:rPr lang="en-IN" sz="1200" dirty="0">
                <a:solidFill>
                  <a:srgbClr val="0000FF"/>
                </a:solidFill>
                <a:latin typeface="+mn-lt"/>
              </a:rPr>
              <a:t>https://arize.com/blog/ai-ethical-issues-unraveled-building-a-fair-transparent-and-responsible-future/</a:t>
            </a:r>
          </a:p>
        </p:txBody>
      </p:sp>
      <p:cxnSp>
        <p:nvCxnSpPr>
          <p:cNvPr id="6" name="Straight Connector 5">
            <a:extLst>
              <a:ext uri="{FF2B5EF4-FFF2-40B4-BE49-F238E27FC236}">
                <a16:creationId xmlns:a16="http://schemas.microsoft.com/office/drawing/2014/main" id="{7D2B918F-D5CA-EDC1-D777-B14CF7F5D178}"/>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716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a:extLst>
              <a:ext uri="{FF2B5EF4-FFF2-40B4-BE49-F238E27FC236}">
                <a16:creationId xmlns:a16="http://schemas.microsoft.com/office/drawing/2014/main" id="{228C9DE8-FFC7-9ED1-7969-B5C4CF8DF5E5}"/>
              </a:ext>
            </a:extLst>
          </p:cNvPr>
          <p:cNvSpPr/>
          <p:nvPr/>
        </p:nvSpPr>
        <p:spPr>
          <a:xfrm>
            <a:off x="692484" y="1672113"/>
            <a:ext cx="10807032" cy="1580198"/>
          </a:xfrm>
          <a:prstGeom prst="rect">
            <a:avLst/>
          </a:prstGeom>
          <a:noFill/>
          <a:ln/>
        </p:spPr>
        <p:txBody>
          <a:bodyPr wrap="square" lIns="0" tIns="0" rIns="0" bIns="0" rtlCol="0" anchor="t"/>
          <a:lstStyle/>
          <a:p>
            <a:pPr marL="0" indent="0" algn="just">
              <a:lnSpc>
                <a:spcPts val="3100"/>
              </a:lnSpc>
              <a:buNone/>
            </a:pPr>
            <a:endParaRPr lang="en-US" sz="1800" dirty="0">
              <a:solidFill>
                <a:schemeClr val="tx1"/>
              </a:solidFill>
              <a:latin typeface="+mj-lt"/>
            </a:endParaRPr>
          </a:p>
        </p:txBody>
      </p:sp>
      <p:sp>
        <p:nvSpPr>
          <p:cNvPr id="12" name="TextBox 11">
            <a:extLst>
              <a:ext uri="{FF2B5EF4-FFF2-40B4-BE49-F238E27FC236}">
                <a16:creationId xmlns:a16="http://schemas.microsoft.com/office/drawing/2014/main" id="{D08026C0-CAB1-71EA-91AF-70F357B837DE}"/>
              </a:ext>
            </a:extLst>
          </p:cNvPr>
          <p:cNvSpPr txBox="1"/>
          <p:nvPr/>
        </p:nvSpPr>
        <p:spPr>
          <a:xfrm>
            <a:off x="212230" y="962377"/>
            <a:ext cx="9546911" cy="400110"/>
          </a:xfrm>
          <a:prstGeom prst="rect">
            <a:avLst/>
          </a:prstGeom>
          <a:noFill/>
        </p:spPr>
        <p:txBody>
          <a:bodyPr wrap="square">
            <a:spAutoFit/>
          </a:bodyPr>
          <a:lstStyle/>
          <a:p>
            <a:r>
              <a:rPr lang="en-US" sz="2000" b="1" dirty="0">
                <a:solidFill>
                  <a:srgbClr val="213163"/>
                </a:solidFill>
              </a:rPr>
              <a:t>Bias in AI Models</a:t>
            </a:r>
            <a:endParaRPr lang="en-IN" sz="2000" dirty="0">
              <a:solidFill>
                <a:srgbClr val="213163"/>
              </a:solidFill>
            </a:endParaRPr>
          </a:p>
        </p:txBody>
      </p:sp>
      <p:sp>
        <p:nvSpPr>
          <p:cNvPr id="13" name="TextBox 12">
            <a:extLst>
              <a:ext uri="{FF2B5EF4-FFF2-40B4-BE49-F238E27FC236}">
                <a16:creationId xmlns:a16="http://schemas.microsoft.com/office/drawing/2014/main" id="{73203C0B-BCB6-D98F-BFFB-7C20548D0DA6}"/>
              </a:ext>
            </a:extLst>
          </p:cNvPr>
          <p:cNvSpPr txBox="1"/>
          <p:nvPr/>
        </p:nvSpPr>
        <p:spPr>
          <a:xfrm>
            <a:off x="280124" y="1410417"/>
            <a:ext cx="11364653" cy="1528945"/>
          </a:xfrm>
          <a:prstGeom prst="rect">
            <a:avLst/>
          </a:prstGeom>
          <a:noFill/>
        </p:spPr>
        <p:txBody>
          <a:bodyPr wrap="square">
            <a:spAutoFit/>
          </a:bodyPr>
          <a:lstStyle/>
          <a:p>
            <a:pPr marL="342900" indent="-342900">
              <a:buFont typeface="Arial" panose="020B0604020202020204" pitchFamily="34" charset="0"/>
              <a:buChar char="•"/>
            </a:pPr>
            <a:r>
              <a:rPr lang="en-US" dirty="0"/>
              <a:t>Bias in AI occurs when models reflect and amplify prejudices in their training data.</a:t>
            </a:r>
          </a:p>
          <a:p>
            <a:pPr marL="342900" indent="-342900">
              <a:buFont typeface="Arial" panose="020B0604020202020204" pitchFamily="34" charset="0"/>
              <a:buChar char="•"/>
            </a:pPr>
            <a:r>
              <a:rPr lang="en-US" dirty="0"/>
              <a:t>AI models rely on historical data, inheriting any inherent biases within it.</a:t>
            </a:r>
          </a:p>
          <a:p>
            <a:pPr marL="342900" indent="-342900">
              <a:buFont typeface="Arial" panose="020B0604020202020204" pitchFamily="34" charset="0"/>
              <a:buChar char="•"/>
            </a:pPr>
            <a:r>
              <a:rPr lang="en-US" dirty="0"/>
              <a:t>This can lead to discriminatory or unfair outcomes.</a:t>
            </a:r>
          </a:p>
          <a:p>
            <a:pPr marL="342900" indent="-342900">
              <a:buFont typeface="Arial" panose="020B0604020202020204" pitchFamily="34" charset="0"/>
              <a:buChar char="•"/>
            </a:pPr>
            <a:r>
              <a:rPr lang="en-US" dirty="0"/>
              <a:t>Marginalized groups, based on factors like gender, race, and socioeconomic status, are disproportionately affected.</a:t>
            </a:r>
            <a:endParaRPr lang="en-IN" dirty="0"/>
          </a:p>
        </p:txBody>
      </p:sp>
      <p:graphicFrame>
        <p:nvGraphicFramePr>
          <p:cNvPr id="14" name="Diagram 13">
            <a:extLst>
              <a:ext uri="{FF2B5EF4-FFF2-40B4-BE49-F238E27FC236}">
                <a16:creationId xmlns:a16="http://schemas.microsoft.com/office/drawing/2014/main" id="{2307A58F-D35D-40FF-5B10-8B0BF513EA30}"/>
              </a:ext>
            </a:extLst>
          </p:cNvPr>
          <p:cNvGraphicFramePr/>
          <p:nvPr>
            <p:extLst>
              <p:ext uri="{D42A27DB-BD31-4B8C-83A1-F6EECF244321}">
                <p14:modId xmlns:p14="http://schemas.microsoft.com/office/powerpoint/2010/main" val="2891059429"/>
              </p:ext>
            </p:extLst>
          </p:nvPr>
        </p:nvGraphicFramePr>
        <p:xfrm>
          <a:off x="981559" y="3252311"/>
          <a:ext cx="10228882" cy="2937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1733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a:extLst>
              <a:ext uri="{FF2B5EF4-FFF2-40B4-BE49-F238E27FC236}">
                <a16:creationId xmlns:a16="http://schemas.microsoft.com/office/drawing/2014/main" id="{C925B3C3-ABE3-EA6B-EB38-013AD53DB3F5}"/>
              </a:ext>
            </a:extLst>
          </p:cNvPr>
          <p:cNvSpPr/>
          <p:nvPr/>
        </p:nvSpPr>
        <p:spPr>
          <a:xfrm>
            <a:off x="304799" y="1362487"/>
            <a:ext cx="11489803" cy="1185148"/>
          </a:xfrm>
          <a:prstGeom prst="rect">
            <a:avLst/>
          </a:prstGeom>
          <a:noFill/>
          <a:ln/>
        </p:spPr>
        <p:txBody>
          <a:bodyPr wrap="square" lIns="0" tIns="0" rIns="0" bIns="0" rtlCol="0" anchor="t"/>
          <a:lstStyle/>
          <a:p>
            <a:pPr marL="0" indent="0">
              <a:lnSpc>
                <a:spcPts val="3100"/>
              </a:lnSpc>
              <a:buNone/>
            </a:pPr>
            <a:r>
              <a:rPr lang="en-US" sz="1800" dirty="0">
                <a:solidFill>
                  <a:schemeClr val="tx1"/>
                </a:solidFill>
                <a:latin typeface="+mj-lt"/>
                <a:ea typeface="Open Sans" pitchFamily="34" charset="-122"/>
                <a:cs typeface="Open Sans" pitchFamily="34" charset="-120"/>
              </a:rPr>
              <a:t>Amazon's AI-driven hiring system serves as a stark example of how bias can manifest in AI. The system, trained on resumes submitted over a decade, primarily from male applicants, learned to favor male candidates and discriminate against resumes containing words like "women's" (as in "women's chess club").</a:t>
            </a:r>
            <a:endParaRPr lang="en-US" sz="1800" dirty="0">
              <a:solidFill>
                <a:schemeClr val="tx1"/>
              </a:solidFill>
              <a:latin typeface="+mj-lt"/>
            </a:endParaRPr>
          </a:p>
        </p:txBody>
      </p:sp>
      <p:sp>
        <p:nvSpPr>
          <p:cNvPr id="8" name="TextBox 7">
            <a:extLst>
              <a:ext uri="{FF2B5EF4-FFF2-40B4-BE49-F238E27FC236}">
                <a16:creationId xmlns:a16="http://schemas.microsoft.com/office/drawing/2014/main" id="{8EA3CA95-CEA6-B1AC-3514-235B12FF1D5C}"/>
              </a:ext>
            </a:extLst>
          </p:cNvPr>
          <p:cNvSpPr txBox="1"/>
          <p:nvPr/>
        </p:nvSpPr>
        <p:spPr>
          <a:xfrm>
            <a:off x="212230" y="962377"/>
            <a:ext cx="9546911" cy="400110"/>
          </a:xfrm>
          <a:prstGeom prst="rect">
            <a:avLst/>
          </a:prstGeom>
          <a:noFill/>
        </p:spPr>
        <p:txBody>
          <a:bodyPr wrap="square">
            <a:spAutoFit/>
          </a:bodyPr>
          <a:lstStyle/>
          <a:p>
            <a:r>
              <a:rPr lang="en-US" sz="2000" b="1" dirty="0">
                <a:solidFill>
                  <a:srgbClr val="213163"/>
                </a:solidFill>
              </a:rPr>
              <a:t>Example: Amazon's Hiring System</a:t>
            </a:r>
          </a:p>
        </p:txBody>
      </p:sp>
      <p:graphicFrame>
        <p:nvGraphicFramePr>
          <p:cNvPr id="2" name="Diagram 1">
            <a:extLst>
              <a:ext uri="{FF2B5EF4-FFF2-40B4-BE49-F238E27FC236}">
                <a16:creationId xmlns:a16="http://schemas.microsoft.com/office/drawing/2014/main" id="{407F9D7F-CA23-D7DC-B848-DE5900A42579}"/>
              </a:ext>
            </a:extLst>
          </p:cNvPr>
          <p:cNvGraphicFramePr/>
          <p:nvPr>
            <p:extLst>
              <p:ext uri="{D42A27DB-BD31-4B8C-83A1-F6EECF244321}">
                <p14:modId xmlns:p14="http://schemas.microsoft.com/office/powerpoint/2010/main" val="3268932267"/>
              </p:ext>
            </p:extLst>
          </p:nvPr>
        </p:nvGraphicFramePr>
        <p:xfrm>
          <a:off x="648182" y="3078867"/>
          <a:ext cx="10868628" cy="2916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576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3A3EFF-0540-A03D-BA04-AFE0AEE663BF}"/>
              </a:ext>
            </a:extLst>
          </p:cNvPr>
          <p:cNvSpPr txBox="1"/>
          <p:nvPr/>
        </p:nvSpPr>
        <p:spPr>
          <a:xfrm>
            <a:off x="212230" y="962377"/>
            <a:ext cx="9546911" cy="400110"/>
          </a:xfrm>
          <a:prstGeom prst="rect">
            <a:avLst/>
          </a:prstGeom>
          <a:noFill/>
        </p:spPr>
        <p:txBody>
          <a:bodyPr wrap="square">
            <a:spAutoFit/>
          </a:bodyPr>
          <a:lstStyle/>
          <a:p>
            <a:r>
              <a:rPr lang="en-US" sz="2000" b="1" dirty="0">
                <a:solidFill>
                  <a:srgbClr val="213163"/>
                </a:solidFill>
              </a:rPr>
              <a:t>Types of Bias in AI</a:t>
            </a:r>
          </a:p>
        </p:txBody>
      </p:sp>
      <p:sp>
        <p:nvSpPr>
          <p:cNvPr id="3" name="Text 1">
            <a:extLst>
              <a:ext uri="{FF2B5EF4-FFF2-40B4-BE49-F238E27FC236}">
                <a16:creationId xmlns:a16="http://schemas.microsoft.com/office/drawing/2014/main" id="{E8DD14A7-8A0E-532B-A643-312F5F3AF077}"/>
              </a:ext>
            </a:extLst>
          </p:cNvPr>
          <p:cNvSpPr/>
          <p:nvPr/>
        </p:nvSpPr>
        <p:spPr>
          <a:xfrm>
            <a:off x="330708" y="1435860"/>
            <a:ext cx="10830052" cy="678894"/>
          </a:xfrm>
          <a:prstGeom prst="rect">
            <a:avLst/>
          </a:prstGeom>
          <a:noFill/>
          <a:ln/>
        </p:spPr>
        <p:txBody>
          <a:bodyPr wrap="square" lIns="0" tIns="0" rIns="0" bIns="0" rtlCol="0" anchor="t"/>
          <a:lstStyle/>
          <a:p>
            <a:pPr marL="0" indent="0">
              <a:lnSpc>
                <a:spcPts val="2650"/>
              </a:lnSpc>
              <a:buNone/>
            </a:pPr>
            <a:r>
              <a:rPr lang="en-US" sz="1800" dirty="0">
                <a:solidFill>
                  <a:schemeClr val="tx1"/>
                </a:solidFill>
                <a:latin typeface="+mj-lt"/>
                <a:ea typeface="Open Sans" pitchFamily="34" charset="-122"/>
                <a:cs typeface="Open Sans" pitchFamily="34" charset="-120"/>
              </a:rPr>
              <a:t>Understanding the various types of bias in AI systems is crucial for addressing fairness challenges. The most common types of bias include:</a:t>
            </a:r>
            <a:endParaRPr lang="en-US" sz="1800" dirty="0">
              <a:solidFill>
                <a:schemeClr val="tx1"/>
              </a:solidFill>
              <a:latin typeface="+mj-lt"/>
            </a:endParaRPr>
          </a:p>
        </p:txBody>
      </p:sp>
      <p:grpSp>
        <p:nvGrpSpPr>
          <p:cNvPr id="20" name="Group 19">
            <a:extLst>
              <a:ext uri="{FF2B5EF4-FFF2-40B4-BE49-F238E27FC236}">
                <a16:creationId xmlns:a16="http://schemas.microsoft.com/office/drawing/2014/main" id="{F6743997-F049-8497-5B3F-579012D440AC}"/>
              </a:ext>
            </a:extLst>
          </p:cNvPr>
          <p:cNvGrpSpPr/>
          <p:nvPr/>
        </p:nvGrpSpPr>
        <p:grpSpPr>
          <a:xfrm>
            <a:off x="1325338" y="2432408"/>
            <a:ext cx="9541323" cy="3931322"/>
            <a:chOff x="1317811" y="2605402"/>
            <a:chExt cx="9541323" cy="3708227"/>
          </a:xfrm>
        </p:grpSpPr>
        <p:grpSp>
          <p:nvGrpSpPr>
            <p:cNvPr id="16" name="Group 15">
              <a:extLst>
                <a:ext uri="{FF2B5EF4-FFF2-40B4-BE49-F238E27FC236}">
                  <a16:creationId xmlns:a16="http://schemas.microsoft.com/office/drawing/2014/main" id="{58644A5F-CAA2-FC6F-BFC5-2FF898455F08}"/>
                </a:ext>
              </a:extLst>
            </p:cNvPr>
            <p:cNvGrpSpPr/>
            <p:nvPr/>
          </p:nvGrpSpPr>
          <p:grpSpPr>
            <a:xfrm>
              <a:off x="1317812" y="2605402"/>
              <a:ext cx="4606559" cy="1774161"/>
              <a:chOff x="212231" y="2188127"/>
              <a:chExt cx="5676281" cy="2227296"/>
            </a:xfrm>
          </p:grpSpPr>
          <p:sp>
            <p:nvSpPr>
              <p:cNvPr id="4" name="Shape 2">
                <a:extLst>
                  <a:ext uri="{FF2B5EF4-FFF2-40B4-BE49-F238E27FC236}">
                    <a16:creationId xmlns:a16="http://schemas.microsoft.com/office/drawing/2014/main" id="{6EFDE8B4-17B4-4645-9823-9D08EA4DA44B}"/>
                  </a:ext>
                </a:extLst>
              </p:cNvPr>
              <p:cNvSpPr/>
              <p:nvPr/>
            </p:nvSpPr>
            <p:spPr>
              <a:xfrm>
                <a:off x="212231" y="2188127"/>
                <a:ext cx="5676281" cy="2227296"/>
              </a:xfrm>
              <a:prstGeom prst="roundRect">
                <a:avLst>
                  <a:gd name="adj" fmla="val 3433"/>
                </a:avLst>
              </a:prstGeom>
              <a:solidFill>
                <a:srgbClr val="FFD8CC"/>
              </a:solidFill>
              <a:ln w="7620">
                <a:solidFill>
                  <a:srgbClr val="E5BEB2"/>
                </a:solidFill>
                <a:prstDash val="solid"/>
              </a:ln>
            </p:spPr>
            <p:txBody>
              <a:bodyPr/>
              <a:lstStyle/>
              <a:p>
                <a:endParaRPr lang="en-IN"/>
              </a:p>
            </p:txBody>
          </p:sp>
          <p:sp>
            <p:nvSpPr>
              <p:cNvPr id="5" name="Text 3">
                <a:extLst>
                  <a:ext uri="{FF2B5EF4-FFF2-40B4-BE49-F238E27FC236}">
                    <a16:creationId xmlns:a16="http://schemas.microsoft.com/office/drawing/2014/main" id="{D580B363-F36B-16F7-F82E-FC306BC618BA}"/>
                  </a:ext>
                </a:extLst>
              </p:cNvPr>
              <p:cNvSpPr/>
              <p:nvPr/>
            </p:nvSpPr>
            <p:spPr>
              <a:xfrm>
                <a:off x="431900" y="2371426"/>
                <a:ext cx="2409202" cy="284377"/>
              </a:xfrm>
              <a:prstGeom prst="rect">
                <a:avLst/>
              </a:prstGeom>
              <a:noFill/>
              <a:ln/>
            </p:spPr>
            <p:txBody>
              <a:bodyPr wrap="none" lIns="0" tIns="0" rIns="0" bIns="0" rtlCol="0" anchor="t"/>
              <a:lstStyle/>
              <a:p>
                <a:pPr marL="0" indent="0">
                  <a:lnSpc>
                    <a:spcPts val="2600"/>
                  </a:lnSpc>
                  <a:buNone/>
                </a:pPr>
                <a:r>
                  <a:rPr lang="en-US" sz="1400" b="1" dirty="0">
                    <a:solidFill>
                      <a:schemeClr val="tx1"/>
                    </a:solidFill>
                    <a:latin typeface="+mj-lt"/>
                    <a:ea typeface="Merriweather Bold" pitchFamily="34" charset="-122"/>
                    <a:cs typeface="Merriweather Bold" pitchFamily="34" charset="-120"/>
                  </a:rPr>
                  <a:t>Historical Bias</a:t>
                </a:r>
                <a:endParaRPr lang="en-US" sz="1400" dirty="0">
                  <a:solidFill>
                    <a:schemeClr val="tx1"/>
                  </a:solidFill>
                  <a:latin typeface="+mj-lt"/>
                </a:endParaRPr>
              </a:p>
            </p:txBody>
          </p:sp>
          <p:sp>
            <p:nvSpPr>
              <p:cNvPr id="6" name="Text 4">
                <a:extLst>
                  <a:ext uri="{FF2B5EF4-FFF2-40B4-BE49-F238E27FC236}">
                    <a16:creationId xmlns:a16="http://schemas.microsoft.com/office/drawing/2014/main" id="{980AA33D-48B5-8B8C-CADD-107938DBC3EE}"/>
                  </a:ext>
                </a:extLst>
              </p:cNvPr>
              <p:cNvSpPr/>
              <p:nvPr/>
            </p:nvSpPr>
            <p:spPr>
              <a:xfrm>
                <a:off x="431901" y="2851999"/>
                <a:ext cx="5214135" cy="1456628"/>
              </a:xfrm>
              <a:prstGeom prst="rect">
                <a:avLst/>
              </a:prstGeom>
              <a:noFill/>
              <a:ln/>
            </p:spPr>
            <p:txBody>
              <a:bodyPr wrap="square" lIns="0" tIns="0" rIns="0" bIns="0" rtlCol="0" anchor="t"/>
              <a:lstStyle/>
              <a:p>
                <a:pPr marL="0" indent="0">
                  <a:lnSpc>
                    <a:spcPts val="2650"/>
                  </a:lnSpc>
                  <a:buNone/>
                </a:pPr>
                <a:r>
                  <a:rPr lang="en-US" sz="1400" dirty="0">
                    <a:solidFill>
                      <a:schemeClr val="tx1"/>
                    </a:solidFill>
                    <a:latin typeface="+mj-lt"/>
                    <a:ea typeface="Open Sans" pitchFamily="34" charset="-122"/>
                    <a:cs typeface="Open Sans" pitchFamily="34" charset="-120"/>
                  </a:rPr>
                  <a:t>This refers to historical inequities or prejudices reflected in the data used to train AI models. </a:t>
                </a:r>
                <a:endParaRPr lang="en-US" sz="1400" dirty="0">
                  <a:solidFill>
                    <a:schemeClr val="tx1"/>
                  </a:solidFill>
                  <a:latin typeface="+mj-lt"/>
                </a:endParaRPr>
              </a:p>
            </p:txBody>
          </p:sp>
        </p:grpSp>
        <p:grpSp>
          <p:nvGrpSpPr>
            <p:cNvPr id="18" name="Group 17">
              <a:extLst>
                <a:ext uri="{FF2B5EF4-FFF2-40B4-BE49-F238E27FC236}">
                  <a16:creationId xmlns:a16="http://schemas.microsoft.com/office/drawing/2014/main" id="{6147F167-33D3-8EFC-0C32-A8582AD27628}"/>
                </a:ext>
              </a:extLst>
            </p:cNvPr>
            <p:cNvGrpSpPr/>
            <p:nvPr/>
          </p:nvGrpSpPr>
          <p:grpSpPr>
            <a:xfrm>
              <a:off x="6252575" y="2605402"/>
              <a:ext cx="4606559" cy="1774162"/>
              <a:chOff x="6216716" y="2188127"/>
              <a:chExt cx="5455331" cy="2227296"/>
            </a:xfrm>
          </p:grpSpPr>
          <p:sp>
            <p:nvSpPr>
              <p:cNvPr id="7" name="Shape 5">
                <a:extLst>
                  <a:ext uri="{FF2B5EF4-FFF2-40B4-BE49-F238E27FC236}">
                    <a16:creationId xmlns:a16="http://schemas.microsoft.com/office/drawing/2014/main" id="{E444F037-CC2D-FE7B-1DDF-8F8BA1450345}"/>
                  </a:ext>
                </a:extLst>
              </p:cNvPr>
              <p:cNvSpPr/>
              <p:nvPr/>
            </p:nvSpPr>
            <p:spPr>
              <a:xfrm>
                <a:off x="6216716" y="2188127"/>
                <a:ext cx="5455331" cy="2227296"/>
              </a:xfrm>
              <a:prstGeom prst="roundRect">
                <a:avLst>
                  <a:gd name="adj" fmla="val 3433"/>
                </a:avLst>
              </a:prstGeom>
              <a:solidFill>
                <a:srgbClr val="FFD8CC"/>
              </a:solidFill>
              <a:ln w="7620">
                <a:solidFill>
                  <a:srgbClr val="E5BEB2"/>
                </a:solidFill>
                <a:prstDash val="solid"/>
              </a:ln>
            </p:spPr>
            <p:txBody>
              <a:bodyPr/>
              <a:lstStyle/>
              <a:p>
                <a:endParaRPr lang="en-IN"/>
              </a:p>
            </p:txBody>
          </p:sp>
          <p:sp>
            <p:nvSpPr>
              <p:cNvPr id="8" name="Text 6">
                <a:extLst>
                  <a:ext uri="{FF2B5EF4-FFF2-40B4-BE49-F238E27FC236}">
                    <a16:creationId xmlns:a16="http://schemas.microsoft.com/office/drawing/2014/main" id="{C0AFF65F-F104-EB21-B2E8-0DDAD4CA49A1}"/>
                  </a:ext>
                </a:extLst>
              </p:cNvPr>
              <p:cNvSpPr/>
              <p:nvPr/>
            </p:nvSpPr>
            <p:spPr>
              <a:xfrm>
                <a:off x="6403869" y="2356885"/>
                <a:ext cx="2409202" cy="284377"/>
              </a:xfrm>
              <a:prstGeom prst="rect">
                <a:avLst/>
              </a:prstGeom>
              <a:noFill/>
              <a:ln/>
            </p:spPr>
            <p:txBody>
              <a:bodyPr wrap="none" lIns="0" tIns="0" rIns="0" bIns="0" rtlCol="0" anchor="t"/>
              <a:lstStyle/>
              <a:p>
                <a:pPr marL="0" indent="0">
                  <a:lnSpc>
                    <a:spcPts val="2600"/>
                  </a:lnSpc>
                  <a:buNone/>
                </a:pPr>
                <a:r>
                  <a:rPr lang="en-US" sz="1400" b="1" dirty="0">
                    <a:solidFill>
                      <a:schemeClr val="tx1"/>
                    </a:solidFill>
                    <a:latin typeface="+mj-lt"/>
                    <a:ea typeface="Merriweather Bold" pitchFamily="34" charset="-122"/>
                    <a:cs typeface="Merriweather Bold" pitchFamily="34" charset="-120"/>
                  </a:rPr>
                  <a:t>Selection Bias</a:t>
                </a:r>
                <a:endParaRPr lang="en-US" sz="1400" dirty="0">
                  <a:solidFill>
                    <a:schemeClr val="tx1"/>
                  </a:solidFill>
                  <a:latin typeface="+mj-lt"/>
                </a:endParaRPr>
              </a:p>
            </p:txBody>
          </p:sp>
          <p:sp>
            <p:nvSpPr>
              <p:cNvPr id="9" name="Text 7">
                <a:extLst>
                  <a:ext uri="{FF2B5EF4-FFF2-40B4-BE49-F238E27FC236}">
                    <a16:creationId xmlns:a16="http://schemas.microsoft.com/office/drawing/2014/main" id="{BE66F8CD-9BDB-B56D-F785-9015C6EC1637}"/>
                  </a:ext>
                </a:extLst>
              </p:cNvPr>
              <p:cNvSpPr/>
              <p:nvPr/>
            </p:nvSpPr>
            <p:spPr>
              <a:xfrm>
                <a:off x="6455565" y="2817282"/>
                <a:ext cx="4986596" cy="1165302"/>
              </a:xfrm>
              <a:prstGeom prst="rect">
                <a:avLst/>
              </a:prstGeom>
              <a:noFill/>
              <a:ln/>
            </p:spPr>
            <p:txBody>
              <a:bodyPr wrap="square" lIns="0" tIns="0" rIns="0" bIns="0" rtlCol="0" anchor="t"/>
              <a:lstStyle/>
              <a:p>
                <a:pPr marL="0" indent="0">
                  <a:lnSpc>
                    <a:spcPts val="2650"/>
                  </a:lnSpc>
                  <a:buNone/>
                </a:pPr>
                <a:r>
                  <a:rPr lang="en-US" sz="1400" dirty="0">
                    <a:solidFill>
                      <a:schemeClr val="tx1"/>
                    </a:solidFill>
                    <a:latin typeface="+mj-lt"/>
                    <a:ea typeface="Open Sans" pitchFamily="34" charset="-122"/>
                    <a:cs typeface="Open Sans" pitchFamily="34" charset="-120"/>
                  </a:rPr>
                  <a:t>This type of bias arises when the training data does not represent the broader population. </a:t>
                </a:r>
                <a:endParaRPr lang="en-US" sz="1400" dirty="0">
                  <a:solidFill>
                    <a:schemeClr val="tx1"/>
                  </a:solidFill>
                  <a:latin typeface="+mj-lt"/>
                </a:endParaRPr>
              </a:p>
            </p:txBody>
          </p:sp>
        </p:grpSp>
        <p:grpSp>
          <p:nvGrpSpPr>
            <p:cNvPr id="17" name="Group 16">
              <a:extLst>
                <a:ext uri="{FF2B5EF4-FFF2-40B4-BE49-F238E27FC236}">
                  <a16:creationId xmlns:a16="http://schemas.microsoft.com/office/drawing/2014/main" id="{542CE295-7888-29C0-58AC-2FD37D7FECCD}"/>
                </a:ext>
              </a:extLst>
            </p:cNvPr>
            <p:cNvGrpSpPr/>
            <p:nvPr/>
          </p:nvGrpSpPr>
          <p:grpSpPr>
            <a:xfrm>
              <a:off x="1317811" y="4539468"/>
              <a:ext cx="4610375" cy="1774161"/>
              <a:chOff x="212230" y="4575327"/>
              <a:chExt cx="5680098" cy="1935970"/>
            </a:xfrm>
          </p:grpSpPr>
          <p:sp>
            <p:nvSpPr>
              <p:cNvPr id="10" name="Shape 8">
                <a:extLst>
                  <a:ext uri="{FF2B5EF4-FFF2-40B4-BE49-F238E27FC236}">
                    <a16:creationId xmlns:a16="http://schemas.microsoft.com/office/drawing/2014/main" id="{373DE390-C47D-FFD8-088D-2422DE3D5C26}"/>
                  </a:ext>
                </a:extLst>
              </p:cNvPr>
              <p:cNvSpPr/>
              <p:nvPr/>
            </p:nvSpPr>
            <p:spPr>
              <a:xfrm>
                <a:off x="212230" y="4575327"/>
                <a:ext cx="5676281" cy="1935970"/>
              </a:xfrm>
              <a:prstGeom prst="roundRect">
                <a:avLst>
                  <a:gd name="adj" fmla="val 3950"/>
                </a:avLst>
              </a:prstGeom>
              <a:solidFill>
                <a:srgbClr val="FFD8CC"/>
              </a:solidFill>
              <a:ln w="7620">
                <a:solidFill>
                  <a:srgbClr val="E5BEB2"/>
                </a:solidFill>
                <a:prstDash val="solid"/>
              </a:ln>
            </p:spPr>
            <p:txBody>
              <a:bodyPr/>
              <a:lstStyle/>
              <a:p>
                <a:endParaRPr lang="en-IN"/>
              </a:p>
            </p:txBody>
          </p:sp>
          <p:sp>
            <p:nvSpPr>
              <p:cNvPr id="11" name="Text 9">
                <a:extLst>
                  <a:ext uri="{FF2B5EF4-FFF2-40B4-BE49-F238E27FC236}">
                    <a16:creationId xmlns:a16="http://schemas.microsoft.com/office/drawing/2014/main" id="{E2BF9DE9-D7A0-9B67-463E-3153AB99DFE5}"/>
                  </a:ext>
                </a:extLst>
              </p:cNvPr>
              <p:cNvSpPr/>
              <p:nvPr/>
            </p:nvSpPr>
            <p:spPr>
              <a:xfrm>
                <a:off x="431900" y="4696314"/>
                <a:ext cx="2409202" cy="284377"/>
              </a:xfrm>
              <a:prstGeom prst="rect">
                <a:avLst/>
              </a:prstGeom>
              <a:noFill/>
              <a:ln/>
            </p:spPr>
            <p:txBody>
              <a:bodyPr wrap="none" lIns="0" tIns="0" rIns="0" bIns="0" rtlCol="0" anchor="t"/>
              <a:lstStyle/>
              <a:p>
                <a:pPr marL="0" indent="0">
                  <a:lnSpc>
                    <a:spcPts val="2600"/>
                  </a:lnSpc>
                  <a:buNone/>
                </a:pPr>
                <a:r>
                  <a:rPr lang="en-US" sz="1400" b="1" dirty="0">
                    <a:solidFill>
                      <a:schemeClr val="tx1"/>
                    </a:solidFill>
                    <a:latin typeface="+mj-lt"/>
                    <a:ea typeface="Merriweather Bold" pitchFamily="34" charset="-122"/>
                    <a:cs typeface="Merriweather Bold" pitchFamily="34" charset="-120"/>
                  </a:rPr>
                  <a:t>Measurement Bias</a:t>
                </a:r>
                <a:endParaRPr lang="en-US" sz="1400" dirty="0">
                  <a:solidFill>
                    <a:schemeClr val="tx1"/>
                  </a:solidFill>
                  <a:latin typeface="+mj-lt"/>
                </a:endParaRPr>
              </a:p>
            </p:txBody>
          </p:sp>
          <p:sp>
            <p:nvSpPr>
              <p:cNvPr id="12" name="Text 10">
                <a:extLst>
                  <a:ext uri="{FF2B5EF4-FFF2-40B4-BE49-F238E27FC236}">
                    <a16:creationId xmlns:a16="http://schemas.microsoft.com/office/drawing/2014/main" id="{F3DB8453-BC07-AE9D-D711-CBB7C0FDB0B1}"/>
                  </a:ext>
                </a:extLst>
              </p:cNvPr>
              <p:cNvSpPr/>
              <p:nvPr/>
            </p:nvSpPr>
            <p:spPr>
              <a:xfrm>
                <a:off x="415640" y="5060244"/>
                <a:ext cx="5476688" cy="1165302"/>
              </a:xfrm>
              <a:prstGeom prst="rect">
                <a:avLst/>
              </a:prstGeom>
              <a:noFill/>
              <a:ln/>
            </p:spPr>
            <p:txBody>
              <a:bodyPr wrap="square" lIns="0" tIns="0" rIns="0" bIns="0" rtlCol="0" anchor="t"/>
              <a:lstStyle/>
              <a:p>
                <a:pPr marL="0" indent="0">
                  <a:lnSpc>
                    <a:spcPts val="2650"/>
                  </a:lnSpc>
                  <a:buNone/>
                </a:pPr>
                <a:r>
                  <a:rPr lang="en-US" sz="1400" dirty="0">
                    <a:solidFill>
                      <a:schemeClr val="tx1"/>
                    </a:solidFill>
                    <a:latin typeface="+mj-lt"/>
                    <a:ea typeface="Open Sans" pitchFamily="34" charset="-122"/>
                    <a:cs typeface="Open Sans" pitchFamily="34" charset="-120"/>
                  </a:rPr>
                  <a:t>The way data or measurements are labeled can introduce bias, distorting the model's output. </a:t>
                </a:r>
                <a:endParaRPr lang="en-US" sz="1400" dirty="0">
                  <a:solidFill>
                    <a:schemeClr val="tx1"/>
                  </a:solidFill>
                  <a:latin typeface="+mj-lt"/>
                </a:endParaRPr>
              </a:p>
            </p:txBody>
          </p:sp>
        </p:grpSp>
        <p:grpSp>
          <p:nvGrpSpPr>
            <p:cNvPr id="19" name="Group 18">
              <a:extLst>
                <a:ext uri="{FF2B5EF4-FFF2-40B4-BE49-F238E27FC236}">
                  <a16:creationId xmlns:a16="http://schemas.microsoft.com/office/drawing/2014/main" id="{27B3673C-7BCC-D95F-3111-FC738A7F7AFD}"/>
                </a:ext>
              </a:extLst>
            </p:cNvPr>
            <p:cNvGrpSpPr/>
            <p:nvPr/>
          </p:nvGrpSpPr>
          <p:grpSpPr>
            <a:xfrm>
              <a:off x="6252576" y="4539467"/>
              <a:ext cx="4606558" cy="1774161"/>
              <a:chOff x="6216717" y="4575326"/>
              <a:chExt cx="5471286" cy="1935970"/>
            </a:xfrm>
          </p:grpSpPr>
          <p:sp>
            <p:nvSpPr>
              <p:cNvPr id="13" name="Shape 11">
                <a:extLst>
                  <a:ext uri="{FF2B5EF4-FFF2-40B4-BE49-F238E27FC236}">
                    <a16:creationId xmlns:a16="http://schemas.microsoft.com/office/drawing/2014/main" id="{BF71E3A0-95A7-6077-9C5B-513CE49B28C4}"/>
                  </a:ext>
                </a:extLst>
              </p:cNvPr>
              <p:cNvSpPr/>
              <p:nvPr/>
            </p:nvSpPr>
            <p:spPr>
              <a:xfrm>
                <a:off x="6216717" y="4575326"/>
                <a:ext cx="5471286" cy="1935970"/>
              </a:xfrm>
              <a:prstGeom prst="roundRect">
                <a:avLst>
                  <a:gd name="adj" fmla="val 3950"/>
                </a:avLst>
              </a:prstGeom>
              <a:solidFill>
                <a:srgbClr val="FFD8CC"/>
              </a:solidFill>
              <a:ln w="7620">
                <a:solidFill>
                  <a:srgbClr val="E5BEB2"/>
                </a:solidFill>
                <a:prstDash val="solid"/>
              </a:ln>
            </p:spPr>
            <p:txBody>
              <a:bodyPr/>
              <a:lstStyle/>
              <a:p>
                <a:endParaRPr lang="en-IN"/>
              </a:p>
            </p:txBody>
          </p:sp>
          <p:sp>
            <p:nvSpPr>
              <p:cNvPr id="14" name="Text 12">
                <a:extLst>
                  <a:ext uri="{FF2B5EF4-FFF2-40B4-BE49-F238E27FC236}">
                    <a16:creationId xmlns:a16="http://schemas.microsoft.com/office/drawing/2014/main" id="{CA23BBBB-E650-0ED6-3704-D0AFFA61B55C}"/>
                  </a:ext>
                </a:extLst>
              </p:cNvPr>
              <p:cNvSpPr/>
              <p:nvPr/>
            </p:nvSpPr>
            <p:spPr>
              <a:xfrm>
                <a:off x="6455564" y="4680982"/>
                <a:ext cx="2409202" cy="284377"/>
              </a:xfrm>
              <a:prstGeom prst="rect">
                <a:avLst/>
              </a:prstGeom>
              <a:noFill/>
              <a:ln/>
            </p:spPr>
            <p:txBody>
              <a:bodyPr wrap="none" lIns="0" tIns="0" rIns="0" bIns="0" rtlCol="0" anchor="t"/>
              <a:lstStyle/>
              <a:p>
                <a:pPr marL="0" indent="0">
                  <a:lnSpc>
                    <a:spcPts val="2600"/>
                  </a:lnSpc>
                  <a:buNone/>
                </a:pPr>
                <a:r>
                  <a:rPr lang="en-US" sz="1400" b="1" dirty="0">
                    <a:solidFill>
                      <a:schemeClr val="tx1"/>
                    </a:solidFill>
                    <a:latin typeface="+mj-lt"/>
                    <a:ea typeface="Merriweather Bold" pitchFamily="34" charset="-122"/>
                    <a:cs typeface="Merriweather Bold" pitchFamily="34" charset="-120"/>
                  </a:rPr>
                  <a:t>Aggregation Bias</a:t>
                </a:r>
                <a:endParaRPr lang="en-US" sz="1400" dirty="0">
                  <a:solidFill>
                    <a:schemeClr val="tx1"/>
                  </a:solidFill>
                  <a:latin typeface="+mj-lt"/>
                </a:endParaRPr>
              </a:p>
            </p:txBody>
          </p:sp>
          <p:sp>
            <p:nvSpPr>
              <p:cNvPr id="15" name="Text 13">
                <a:extLst>
                  <a:ext uri="{FF2B5EF4-FFF2-40B4-BE49-F238E27FC236}">
                    <a16:creationId xmlns:a16="http://schemas.microsoft.com/office/drawing/2014/main" id="{4B4C71E4-FF5E-9EF0-5D00-CEAC3EAB3509}"/>
                  </a:ext>
                </a:extLst>
              </p:cNvPr>
              <p:cNvSpPr/>
              <p:nvPr/>
            </p:nvSpPr>
            <p:spPr>
              <a:xfrm>
                <a:off x="6455564" y="5050533"/>
                <a:ext cx="5139406" cy="1165302"/>
              </a:xfrm>
              <a:prstGeom prst="rect">
                <a:avLst/>
              </a:prstGeom>
              <a:noFill/>
              <a:ln/>
            </p:spPr>
            <p:txBody>
              <a:bodyPr wrap="square" lIns="0" tIns="0" rIns="0" bIns="0" rtlCol="0" anchor="t"/>
              <a:lstStyle/>
              <a:p>
                <a:pPr marL="0" indent="0">
                  <a:lnSpc>
                    <a:spcPts val="2650"/>
                  </a:lnSpc>
                  <a:buNone/>
                </a:pPr>
                <a:r>
                  <a:rPr lang="en-US" sz="1400" dirty="0">
                    <a:solidFill>
                      <a:schemeClr val="tx1"/>
                    </a:solidFill>
                    <a:latin typeface="+mj-lt"/>
                    <a:ea typeface="Open Sans" pitchFamily="34" charset="-122"/>
                    <a:cs typeface="Open Sans" pitchFamily="34" charset="-120"/>
                  </a:rPr>
                  <a:t>This bias occurs when AI models fail to consider differences in subgroups of data and treat them as homogeneous, leading to models that work well for one subgroup but poorly for another.</a:t>
                </a:r>
                <a:endParaRPr lang="en-US" sz="1400" dirty="0">
                  <a:solidFill>
                    <a:schemeClr val="tx1"/>
                  </a:solidFill>
                  <a:latin typeface="+mj-lt"/>
                </a:endParaRPr>
              </a:p>
            </p:txBody>
          </p:sp>
        </p:grpSp>
      </p:grpSp>
    </p:spTree>
    <p:extLst>
      <p:ext uri="{BB962C8B-B14F-4D97-AF65-F5344CB8AC3E}">
        <p14:creationId xmlns:p14="http://schemas.microsoft.com/office/powerpoint/2010/main" val="1443882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598CB5-D9B1-3DED-D645-CDAB76A50258}"/>
              </a:ext>
            </a:extLst>
          </p:cNvPr>
          <p:cNvSpPr txBox="1"/>
          <p:nvPr/>
        </p:nvSpPr>
        <p:spPr>
          <a:xfrm>
            <a:off x="212230" y="962377"/>
            <a:ext cx="9546911" cy="400110"/>
          </a:xfrm>
          <a:prstGeom prst="rect">
            <a:avLst/>
          </a:prstGeom>
          <a:noFill/>
        </p:spPr>
        <p:txBody>
          <a:bodyPr wrap="square">
            <a:spAutoFit/>
          </a:bodyPr>
          <a:lstStyle/>
          <a:p>
            <a:r>
              <a:rPr lang="en-US" sz="2000" b="1" dirty="0">
                <a:solidFill>
                  <a:srgbClr val="213163"/>
                </a:solidFill>
              </a:rPr>
              <a:t>The Importance of AI Fairness</a:t>
            </a:r>
          </a:p>
        </p:txBody>
      </p:sp>
      <p:sp>
        <p:nvSpPr>
          <p:cNvPr id="3" name="Text 1">
            <a:extLst>
              <a:ext uri="{FF2B5EF4-FFF2-40B4-BE49-F238E27FC236}">
                <a16:creationId xmlns:a16="http://schemas.microsoft.com/office/drawing/2014/main" id="{73552B3F-67A1-D603-775C-817D74CF2C1C}"/>
              </a:ext>
            </a:extLst>
          </p:cNvPr>
          <p:cNvSpPr/>
          <p:nvPr/>
        </p:nvSpPr>
        <p:spPr>
          <a:xfrm>
            <a:off x="439711" y="1444084"/>
            <a:ext cx="11086134" cy="1522809"/>
          </a:xfrm>
          <a:prstGeom prst="rect">
            <a:avLst/>
          </a:prstGeom>
          <a:noFill/>
          <a:ln/>
        </p:spPr>
        <p:txBody>
          <a:bodyPr wrap="square" lIns="0" tIns="0" rIns="0" bIns="0" rtlCol="0" anchor="t"/>
          <a:lstStyle/>
          <a:p>
            <a:pPr marL="285750" indent="-285750">
              <a:lnSpc>
                <a:spcPts val="2350"/>
              </a:lnSpc>
              <a:buFont typeface="Arial" panose="020B0604020202020204" pitchFamily="34" charset="0"/>
              <a:buChar char="•"/>
            </a:pPr>
            <a:r>
              <a:rPr lang="en-US" sz="1800" dirty="0">
                <a:solidFill>
                  <a:schemeClr val="tx1"/>
                </a:solidFill>
                <a:latin typeface="+mj-lt"/>
                <a:ea typeface="Open Sans" pitchFamily="34" charset="-122"/>
                <a:cs typeface="Open Sans" pitchFamily="34" charset="-120"/>
              </a:rPr>
              <a:t>AI fairness is essential for ethical AI development.</a:t>
            </a:r>
          </a:p>
          <a:p>
            <a:pPr marL="285750" indent="-285750">
              <a:lnSpc>
                <a:spcPts val="2350"/>
              </a:lnSpc>
              <a:buFont typeface="Arial" panose="020B0604020202020204" pitchFamily="34" charset="0"/>
              <a:buChar char="•"/>
            </a:pPr>
            <a:r>
              <a:rPr lang="en-US" sz="1800" dirty="0">
                <a:solidFill>
                  <a:schemeClr val="tx1"/>
                </a:solidFill>
                <a:latin typeface="+mj-lt"/>
                <a:ea typeface="Open Sans" pitchFamily="34" charset="-122"/>
                <a:cs typeface="Open Sans" pitchFamily="34" charset="-120"/>
              </a:rPr>
              <a:t>Developers must understand and counteract various biases in AI.</a:t>
            </a:r>
          </a:p>
          <a:p>
            <a:pPr marL="285750" indent="-285750">
              <a:lnSpc>
                <a:spcPts val="2350"/>
              </a:lnSpc>
              <a:buFont typeface="Arial" panose="020B0604020202020204" pitchFamily="34" charset="0"/>
              <a:buChar char="•"/>
            </a:pPr>
            <a:r>
              <a:rPr lang="en-US" sz="1800" dirty="0">
                <a:solidFill>
                  <a:schemeClr val="tx1"/>
                </a:solidFill>
                <a:latin typeface="+mj-lt"/>
                <a:ea typeface="Open Sans" pitchFamily="34" charset="-122"/>
                <a:cs typeface="Open Sans" pitchFamily="34" charset="-120"/>
              </a:rPr>
              <a:t>Fairness metrics help measure how AI systems treat different groups.</a:t>
            </a:r>
          </a:p>
          <a:p>
            <a:pPr marL="285750" indent="-285750">
              <a:lnSpc>
                <a:spcPts val="2350"/>
              </a:lnSpc>
              <a:buFont typeface="Arial" panose="020B0604020202020204" pitchFamily="34" charset="0"/>
              <a:buChar char="•"/>
            </a:pPr>
            <a:r>
              <a:rPr lang="en-US" sz="1800" dirty="0">
                <a:solidFill>
                  <a:schemeClr val="tx1"/>
                </a:solidFill>
                <a:latin typeface="+mj-lt"/>
                <a:ea typeface="Open Sans" pitchFamily="34" charset="-122"/>
                <a:cs typeface="Open Sans" pitchFamily="34" charset="-120"/>
              </a:rPr>
              <a:t>Ensuring fairness prevents AI from promoting inequality or exclusion.</a:t>
            </a:r>
            <a:endParaRPr lang="en-US" sz="1800" dirty="0">
              <a:solidFill>
                <a:schemeClr val="tx1"/>
              </a:solidFill>
              <a:latin typeface="+mj-lt"/>
            </a:endParaRPr>
          </a:p>
        </p:txBody>
      </p:sp>
      <p:pic>
        <p:nvPicPr>
          <p:cNvPr id="4" name="Image 1" descr="preencoded.png">
            <a:extLst>
              <a:ext uri="{FF2B5EF4-FFF2-40B4-BE49-F238E27FC236}">
                <a16:creationId xmlns:a16="http://schemas.microsoft.com/office/drawing/2014/main" id="{68953D93-7B6F-1E6E-CE35-5FC7AB1D9B14}"/>
              </a:ext>
            </a:extLst>
          </p:cNvPr>
          <p:cNvPicPr>
            <a:picLocks noChangeAspect="1"/>
          </p:cNvPicPr>
          <p:nvPr/>
        </p:nvPicPr>
        <p:blipFill>
          <a:blip r:embed="rId3"/>
          <a:stretch>
            <a:fillRect/>
          </a:stretch>
        </p:blipFill>
        <p:spPr>
          <a:xfrm>
            <a:off x="1184698" y="2966893"/>
            <a:ext cx="922802" cy="1126428"/>
          </a:xfrm>
          <a:prstGeom prst="rect">
            <a:avLst/>
          </a:prstGeom>
        </p:spPr>
      </p:pic>
      <p:sp>
        <p:nvSpPr>
          <p:cNvPr id="5" name="Text 2">
            <a:extLst>
              <a:ext uri="{FF2B5EF4-FFF2-40B4-BE49-F238E27FC236}">
                <a16:creationId xmlns:a16="http://schemas.microsoft.com/office/drawing/2014/main" id="{F5DE9D59-8479-D97A-2358-5A84CA194917}"/>
              </a:ext>
            </a:extLst>
          </p:cNvPr>
          <p:cNvSpPr/>
          <p:nvPr/>
        </p:nvSpPr>
        <p:spPr>
          <a:xfrm>
            <a:off x="2421756" y="3157155"/>
            <a:ext cx="2307062" cy="219930"/>
          </a:xfrm>
          <a:prstGeom prst="rect">
            <a:avLst/>
          </a:prstGeom>
          <a:noFill/>
          <a:ln/>
        </p:spPr>
        <p:txBody>
          <a:bodyPr wrap="none" lIns="0" tIns="0" rIns="0" bIns="0" rtlCol="0" anchor="t"/>
          <a:lstStyle/>
          <a:p>
            <a:pPr marL="0" indent="0" algn="l">
              <a:lnSpc>
                <a:spcPts val="2300"/>
              </a:lnSpc>
              <a:buNone/>
            </a:pPr>
            <a:r>
              <a:rPr lang="en-US" sz="1800" b="1" dirty="0">
                <a:solidFill>
                  <a:schemeClr val="tx1"/>
                </a:solidFill>
                <a:latin typeface="+mj-lt"/>
                <a:ea typeface="Merriweather Bold" pitchFamily="34" charset="-122"/>
                <a:cs typeface="Merriweather Bold" pitchFamily="34" charset="-120"/>
              </a:rPr>
              <a:t>Ethical AI</a:t>
            </a:r>
            <a:endParaRPr lang="en-US" sz="1800" dirty="0">
              <a:solidFill>
                <a:schemeClr val="tx1"/>
              </a:solidFill>
              <a:latin typeface="+mj-lt"/>
            </a:endParaRPr>
          </a:p>
        </p:txBody>
      </p:sp>
      <p:sp>
        <p:nvSpPr>
          <p:cNvPr id="6" name="Text 3">
            <a:extLst>
              <a:ext uri="{FF2B5EF4-FFF2-40B4-BE49-F238E27FC236}">
                <a16:creationId xmlns:a16="http://schemas.microsoft.com/office/drawing/2014/main" id="{94D5E7E9-FEA1-B600-68D9-1BF76C538D5C}"/>
              </a:ext>
            </a:extLst>
          </p:cNvPr>
          <p:cNvSpPr/>
          <p:nvPr/>
        </p:nvSpPr>
        <p:spPr>
          <a:xfrm>
            <a:off x="2421756" y="3568634"/>
            <a:ext cx="9330533" cy="450607"/>
          </a:xfrm>
          <a:prstGeom prst="rect">
            <a:avLst/>
          </a:prstGeom>
          <a:noFill/>
          <a:ln/>
        </p:spPr>
        <p:txBody>
          <a:bodyPr wrap="square" lIns="0" tIns="0" rIns="0" bIns="0" rtlCol="0" anchor="t"/>
          <a:lstStyle/>
          <a:p>
            <a:pPr marL="0" indent="0" algn="l">
              <a:lnSpc>
                <a:spcPts val="2350"/>
              </a:lnSpc>
              <a:buNone/>
            </a:pPr>
            <a:r>
              <a:rPr lang="en-US" sz="1800" dirty="0">
                <a:solidFill>
                  <a:schemeClr val="tx1"/>
                </a:solidFill>
                <a:latin typeface="+mj-lt"/>
                <a:ea typeface="Open Sans" pitchFamily="34" charset="-122"/>
                <a:cs typeface="Open Sans" pitchFamily="34" charset="-120"/>
              </a:rPr>
              <a:t>AI fairness is essential for developing AI systems that are ethical and responsible.</a:t>
            </a:r>
            <a:endParaRPr lang="en-US" sz="1800" dirty="0">
              <a:solidFill>
                <a:schemeClr val="tx1"/>
              </a:solidFill>
              <a:latin typeface="+mj-lt"/>
            </a:endParaRPr>
          </a:p>
        </p:txBody>
      </p:sp>
      <p:pic>
        <p:nvPicPr>
          <p:cNvPr id="7" name="Image 2" descr="preencoded.png">
            <a:extLst>
              <a:ext uri="{FF2B5EF4-FFF2-40B4-BE49-F238E27FC236}">
                <a16:creationId xmlns:a16="http://schemas.microsoft.com/office/drawing/2014/main" id="{A709C72A-4833-3247-D6F3-5EFE35D7FFB9}"/>
              </a:ext>
            </a:extLst>
          </p:cNvPr>
          <p:cNvPicPr>
            <a:picLocks noChangeAspect="1"/>
          </p:cNvPicPr>
          <p:nvPr/>
        </p:nvPicPr>
        <p:blipFill>
          <a:blip r:embed="rId4"/>
          <a:stretch>
            <a:fillRect/>
          </a:stretch>
        </p:blipFill>
        <p:spPr>
          <a:xfrm>
            <a:off x="1184698" y="4141623"/>
            <a:ext cx="922802" cy="1126428"/>
          </a:xfrm>
          <a:prstGeom prst="rect">
            <a:avLst/>
          </a:prstGeom>
        </p:spPr>
      </p:pic>
      <p:sp>
        <p:nvSpPr>
          <p:cNvPr id="8" name="Text 4">
            <a:extLst>
              <a:ext uri="{FF2B5EF4-FFF2-40B4-BE49-F238E27FC236}">
                <a16:creationId xmlns:a16="http://schemas.microsoft.com/office/drawing/2014/main" id="{30735CC1-F177-B71A-F161-F9849C349740}"/>
              </a:ext>
            </a:extLst>
          </p:cNvPr>
          <p:cNvSpPr/>
          <p:nvPr/>
        </p:nvSpPr>
        <p:spPr>
          <a:xfrm>
            <a:off x="2421756" y="4160807"/>
            <a:ext cx="2307062" cy="219930"/>
          </a:xfrm>
          <a:prstGeom prst="rect">
            <a:avLst/>
          </a:prstGeom>
          <a:noFill/>
          <a:ln/>
        </p:spPr>
        <p:txBody>
          <a:bodyPr wrap="none" lIns="0" tIns="0" rIns="0" bIns="0" rtlCol="0" anchor="t"/>
          <a:lstStyle/>
          <a:p>
            <a:pPr marL="0" indent="0" algn="l">
              <a:lnSpc>
                <a:spcPts val="2300"/>
              </a:lnSpc>
              <a:buNone/>
            </a:pPr>
            <a:r>
              <a:rPr lang="en-US" sz="1800" b="1" dirty="0">
                <a:solidFill>
                  <a:schemeClr val="tx1"/>
                </a:solidFill>
                <a:latin typeface="+mj-lt"/>
                <a:ea typeface="Merriweather Bold" pitchFamily="34" charset="-122"/>
                <a:cs typeface="Merriweather Bold" pitchFamily="34" charset="-120"/>
              </a:rPr>
              <a:t>Equitable Decisions</a:t>
            </a:r>
            <a:endParaRPr lang="en-US" sz="1800" dirty="0">
              <a:solidFill>
                <a:schemeClr val="tx1"/>
              </a:solidFill>
              <a:latin typeface="+mj-lt"/>
            </a:endParaRPr>
          </a:p>
        </p:txBody>
      </p:sp>
      <p:sp>
        <p:nvSpPr>
          <p:cNvPr id="9" name="Text 5">
            <a:extLst>
              <a:ext uri="{FF2B5EF4-FFF2-40B4-BE49-F238E27FC236}">
                <a16:creationId xmlns:a16="http://schemas.microsoft.com/office/drawing/2014/main" id="{97708C4A-CC2E-4F8D-397A-1375E81F48DE}"/>
              </a:ext>
            </a:extLst>
          </p:cNvPr>
          <p:cNvSpPr/>
          <p:nvPr/>
        </p:nvSpPr>
        <p:spPr>
          <a:xfrm>
            <a:off x="2421756" y="4591572"/>
            <a:ext cx="9330533" cy="450607"/>
          </a:xfrm>
          <a:prstGeom prst="rect">
            <a:avLst/>
          </a:prstGeom>
          <a:noFill/>
          <a:ln/>
        </p:spPr>
        <p:txBody>
          <a:bodyPr wrap="square" lIns="0" tIns="0" rIns="0" bIns="0" rtlCol="0" anchor="t"/>
          <a:lstStyle/>
          <a:p>
            <a:pPr marL="0" indent="0" algn="l">
              <a:lnSpc>
                <a:spcPts val="2350"/>
              </a:lnSpc>
              <a:buNone/>
            </a:pPr>
            <a:r>
              <a:rPr lang="en-US" sz="1800" dirty="0">
                <a:solidFill>
                  <a:schemeClr val="tx1"/>
                </a:solidFill>
                <a:latin typeface="+mj-lt"/>
                <a:ea typeface="Open Sans" pitchFamily="34" charset="-122"/>
                <a:cs typeface="Open Sans" pitchFamily="34" charset="-120"/>
              </a:rPr>
              <a:t>Fair AI systems make more equitable decisions, reducing bias and discrimination.</a:t>
            </a:r>
            <a:endParaRPr lang="en-US" sz="1800" dirty="0">
              <a:solidFill>
                <a:schemeClr val="tx1"/>
              </a:solidFill>
              <a:latin typeface="+mj-lt"/>
            </a:endParaRPr>
          </a:p>
        </p:txBody>
      </p:sp>
      <p:pic>
        <p:nvPicPr>
          <p:cNvPr id="10" name="Image 3" descr="preencoded.png">
            <a:extLst>
              <a:ext uri="{FF2B5EF4-FFF2-40B4-BE49-F238E27FC236}">
                <a16:creationId xmlns:a16="http://schemas.microsoft.com/office/drawing/2014/main" id="{8EA314EE-8540-8BD3-FF28-87CFDB6505CC}"/>
              </a:ext>
            </a:extLst>
          </p:cNvPr>
          <p:cNvPicPr>
            <a:picLocks noChangeAspect="1"/>
          </p:cNvPicPr>
          <p:nvPr/>
        </p:nvPicPr>
        <p:blipFill>
          <a:blip r:embed="rId5"/>
          <a:stretch>
            <a:fillRect/>
          </a:stretch>
        </p:blipFill>
        <p:spPr>
          <a:xfrm>
            <a:off x="1184698" y="5296038"/>
            <a:ext cx="922802" cy="1126428"/>
          </a:xfrm>
          <a:prstGeom prst="rect">
            <a:avLst/>
          </a:prstGeom>
        </p:spPr>
      </p:pic>
      <p:sp>
        <p:nvSpPr>
          <p:cNvPr id="11" name="Text 6">
            <a:extLst>
              <a:ext uri="{FF2B5EF4-FFF2-40B4-BE49-F238E27FC236}">
                <a16:creationId xmlns:a16="http://schemas.microsoft.com/office/drawing/2014/main" id="{943E30C0-6687-FBC8-FA5B-5E50A59BDC93}"/>
              </a:ext>
            </a:extLst>
          </p:cNvPr>
          <p:cNvSpPr/>
          <p:nvPr/>
        </p:nvSpPr>
        <p:spPr>
          <a:xfrm>
            <a:off x="2421756" y="5390292"/>
            <a:ext cx="2307062" cy="219930"/>
          </a:xfrm>
          <a:prstGeom prst="rect">
            <a:avLst/>
          </a:prstGeom>
          <a:noFill/>
          <a:ln/>
        </p:spPr>
        <p:txBody>
          <a:bodyPr wrap="none" lIns="0" tIns="0" rIns="0" bIns="0" rtlCol="0" anchor="t"/>
          <a:lstStyle/>
          <a:p>
            <a:pPr marL="0" indent="0" algn="l">
              <a:lnSpc>
                <a:spcPts val="2300"/>
              </a:lnSpc>
              <a:buNone/>
            </a:pPr>
            <a:r>
              <a:rPr lang="en-US" sz="1800" b="1" dirty="0">
                <a:solidFill>
                  <a:schemeClr val="tx1"/>
                </a:solidFill>
                <a:latin typeface="+mj-lt"/>
                <a:ea typeface="Merriweather Bold" pitchFamily="34" charset="-122"/>
                <a:cs typeface="Merriweather Bold" pitchFamily="34" charset="-120"/>
              </a:rPr>
              <a:t>Inclusive Society</a:t>
            </a:r>
            <a:endParaRPr lang="en-US" sz="1800" dirty="0">
              <a:solidFill>
                <a:schemeClr val="tx1"/>
              </a:solidFill>
              <a:latin typeface="+mj-lt"/>
            </a:endParaRPr>
          </a:p>
        </p:txBody>
      </p:sp>
      <p:sp>
        <p:nvSpPr>
          <p:cNvPr id="12" name="Text 7">
            <a:extLst>
              <a:ext uri="{FF2B5EF4-FFF2-40B4-BE49-F238E27FC236}">
                <a16:creationId xmlns:a16="http://schemas.microsoft.com/office/drawing/2014/main" id="{7952540F-6AE1-AF0D-0E45-BA42C59997A2}"/>
              </a:ext>
            </a:extLst>
          </p:cNvPr>
          <p:cNvSpPr/>
          <p:nvPr/>
        </p:nvSpPr>
        <p:spPr>
          <a:xfrm>
            <a:off x="2421755" y="5769029"/>
            <a:ext cx="9330533" cy="450607"/>
          </a:xfrm>
          <a:prstGeom prst="rect">
            <a:avLst/>
          </a:prstGeom>
          <a:noFill/>
          <a:ln/>
        </p:spPr>
        <p:txBody>
          <a:bodyPr wrap="square" lIns="0" tIns="0" rIns="0" bIns="0" rtlCol="0" anchor="t"/>
          <a:lstStyle/>
          <a:p>
            <a:pPr marL="0" indent="0" algn="l">
              <a:lnSpc>
                <a:spcPts val="2350"/>
              </a:lnSpc>
              <a:buNone/>
            </a:pPr>
            <a:r>
              <a:rPr lang="en-US" sz="1800" dirty="0">
                <a:solidFill>
                  <a:schemeClr val="tx1"/>
                </a:solidFill>
                <a:latin typeface="+mj-lt"/>
                <a:ea typeface="Open Sans" pitchFamily="34" charset="-122"/>
                <a:cs typeface="Open Sans" pitchFamily="34" charset="-120"/>
              </a:rPr>
              <a:t>By promoting fairness, AI can contribute to a more inclusive and equitable society.</a:t>
            </a:r>
            <a:endParaRPr lang="en-US" sz="1800" dirty="0">
              <a:solidFill>
                <a:schemeClr val="tx1"/>
              </a:solidFill>
              <a:latin typeface="+mj-lt"/>
            </a:endParaRPr>
          </a:p>
        </p:txBody>
      </p:sp>
    </p:spTree>
    <p:extLst>
      <p:ext uri="{BB962C8B-B14F-4D97-AF65-F5344CB8AC3E}">
        <p14:creationId xmlns:p14="http://schemas.microsoft.com/office/powerpoint/2010/main" val="243210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6CEDFC1-7A12-7D1E-246E-78A378A75CF7}"/>
              </a:ext>
            </a:extLst>
          </p:cNvPr>
          <p:cNvSpPr txBox="1"/>
          <p:nvPr/>
        </p:nvSpPr>
        <p:spPr>
          <a:xfrm>
            <a:off x="212230" y="962377"/>
            <a:ext cx="9546911" cy="400110"/>
          </a:xfrm>
          <a:prstGeom prst="rect">
            <a:avLst/>
          </a:prstGeom>
          <a:noFill/>
        </p:spPr>
        <p:txBody>
          <a:bodyPr wrap="square">
            <a:spAutoFit/>
          </a:bodyPr>
          <a:lstStyle/>
          <a:p>
            <a:r>
              <a:rPr lang="en-US" sz="2000" b="1" dirty="0">
                <a:solidFill>
                  <a:srgbClr val="213163"/>
                </a:solidFill>
              </a:rPr>
              <a:t>Ethical Challenges in AI Deployment for Sustainability</a:t>
            </a:r>
          </a:p>
        </p:txBody>
      </p:sp>
      <p:sp>
        <p:nvSpPr>
          <p:cNvPr id="8" name="TextBox 7">
            <a:extLst>
              <a:ext uri="{FF2B5EF4-FFF2-40B4-BE49-F238E27FC236}">
                <a16:creationId xmlns:a16="http://schemas.microsoft.com/office/drawing/2014/main" id="{A02B5E2B-B65F-B940-E81B-676F4D515C20}"/>
              </a:ext>
            </a:extLst>
          </p:cNvPr>
          <p:cNvSpPr txBox="1"/>
          <p:nvPr/>
        </p:nvSpPr>
        <p:spPr>
          <a:xfrm>
            <a:off x="433552" y="2101393"/>
            <a:ext cx="5415455" cy="3399007"/>
          </a:xfrm>
          <a:prstGeom prst="rect">
            <a:avLst/>
          </a:prstGeom>
          <a:noFill/>
        </p:spPr>
        <p:txBody>
          <a:bodyPr wrap="square">
            <a:spAutoFit/>
          </a:bodyPr>
          <a:lstStyle/>
          <a:p>
            <a:pPr marL="285750" indent="-285750" algn="just">
              <a:lnSpc>
                <a:spcPts val="2900"/>
              </a:lnSpc>
              <a:buFont typeface="Arial" panose="020B0604020202020204" pitchFamily="34" charset="0"/>
              <a:buChar char="•"/>
            </a:pPr>
            <a:r>
              <a:rPr lang="en-US" sz="1800" dirty="0">
                <a:solidFill>
                  <a:schemeClr val="tx1"/>
                </a:solidFill>
                <a:latin typeface="+mj-lt"/>
                <a:ea typeface="Roboto" pitchFamily="34" charset="-122"/>
                <a:cs typeface="Roboto" pitchFamily="34" charset="-120"/>
              </a:rPr>
              <a:t>AI has the potential to significantly impact sustainability initiatives.</a:t>
            </a:r>
          </a:p>
          <a:p>
            <a:pPr marL="285750" indent="-285750" algn="just">
              <a:lnSpc>
                <a:spcPts val="2900"/>
              </a:lnSpc>
              <a:buFont typeface="Arial" panose="020B0604020202020204" pitchFamily="34" charset="0"/>
              <a:buChar char="•"/>
            </a:pPr>
            <a:r>
              <a:rPr lang="en-US" sz="1800" dirty="0">
                <a:solidFill>
                  <a:schemeClr val="tx1"/>
                </a:solidFill>
                <a:latin typeface="+mj-lt"/>
                <a:ea typeface="Roboto" pitchFamily="34" charset="-122"/>
                <a:cs typeface="Roboto" pitchFamily="34" charset="-120"/>
              </a:rPr>
              <a:t>Ethical challenges arise in balancing performance, efficiency, and fairness.</a:t>
            </a:r>
          </a:p>
          <a:p>
            <a:pPr marL="285750" indent="-285750" algn="just">
              <a:lnSpc>
                <a:spcPts val="2900"/>
              </a:lnSpc>
              <a:buFont typeface="Arial" panose="020B0604020202020204" pitchFamily="34" charset="0"/>
              <a:buChar char="•"/>
            </a:pPr>
            <a:r>
              <a:rPr lang="en-US" sz="1800" dirty="0">
                <a:solidFill>
                  <a:schemeClr val="tx1"/>
                </a:solidFill>
                <a:latin typeface="+mj-lt"/>
                <a:ea typeface="Roboto" pitchFamily="34" charset="-122"/>
                <a:cs typeface="Roboto" pitchFamily="34" charset="-120"/>
              </a:rPr>
              <a:t>Responsible deployment requires navigating these trade-offs.</a:t>
            </a:r>
          </a:p>
          <a:p>
            <a:pPr marL="285750" indent="-285750" algn="just">
              <a:lnSpc>
                <a:spcPts val="2900"/>
              </a:lnSpc>
              <a:buFont typeface="Arial" panose="020B0604020202020204" pitchFamily="34" charset="0"/>
              <a:buChar char="•"/>
            </a:pPr>
            <a:endParaRPr lang="en-US" sz="1800" dirty="0">
              <a:solidFill>
                <a:schemeClr val="tx1"/>
              </a:solidFill>
              <a:latin typeface="+mj-lt"/>
              <a:ea typeface="Roboto" pitchFamily="34" charset="-122"/>
              <a:cs typeface="Roboto" pitchFamily="34" charset="-120"/>
            </a:endParaRPr>
          </a:p>
          <a:p>
            <a:pPr algn="just">
              <a:lnSpc>
                <a:spcPts val="2900"/>
              </a:lnSpc>
            </a:pPr>
            <a:r>
              <a:rPr lang="en-US" sz="1800" b="1" dirty="0">
                <a:solidFill>
                  <a:schemeClr val="tx1"/>
                </a:solidFill>
                <a:latin typeface="+mj-lt"/>
                <a:ea typeface="Roboto" pitchFamily="34" charset="-122"/>
                <a:cs typeface="Roboto" pitchFamily="34" charset="-120"/>
              </a:rPr>
              <a:t>Goal: </a:t>
            </a:r>
            <a:r>
              <a:rPr lang="en-US" sz="1800" dirty="0">
                <a:solidFill>
                  <a:schemeClr val="tx1"/>
                </a:solidFill>
                <a:latin typeface="+mj-lt"/>
                <a:ea typeface="Roboto" pitchFamily="34" charset="-122"/>
                <a:cs typeface="Roboto" pitchFamily="34" charset="-120"/>
              </a:rPr>
              <a:t>Ensure AI solutions contribute to a sustainable future without worsening inequalities.</a:t>
            </a:r>
          </a:p>
        </p:txBody>
      </p:sp>
      <p:graphicFrame>
        <p:nvGraphicFramePr>
          <p:cNvPr id="15" name="Diagram 14">
            <a:extLst>
              <a:ext uri="{FF2B5EF4-FFF2-40B4-BE49-F238E27FC236}">
                <a16:creationId xmlns:a16="http://schemas.microsoft.com/office/drawing/2014/main" id="{DB84304B-69DD-C6DF-BD7D-8C8D48EC670A}"/>
              </a:ext>
            </a:extLst>
          </p:cNvPr>
          <p:cNvGraphicFramePr/>
          <p:nvPr>
            <p:extLst>
              <p:ext uri="{D42A27DB-BD31-4B8C-83A1-F6EECF244321}">
                <p14:modId xmlns:p14="http://schemas.microsoft.com/office/powerpoint/2010/main" val="866919829"/>
              </p:ext>
            </p:extLst>
          </p:nvPr>
        </p:nvGraphicFramePr>
        <p:xfrm>
          <a:off x="6175434" y="1362487"/>
          <a:ext cx="5849005" cy="4976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7715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F739BC6-4CE0-E291-3C12-9667A47D8284}"/>
              </a:ext>
            </a:extLst>
          </p:cNvPr>
          <p:cNvGrpSpPr/>
          <p:nvPr/>
        </p:nvGrpSpPr>
        <p:grpSpPr>
          <a:xfrm>
            <a:off x="1117724" y="2339974"/>
            <a:ext cx="9956552" cy="3032125"/>
            <a:chOff x="1117724" y="2339974"/>
            <a:chExt cx="9956552" cy="3032125"/>
          </a:xfrm>
        </p:grpSpPr>
        <p:pic>
          <p:nvPicPr>
            <p:cNvPr id="5" name="Picture 4" descr="A black frame with a white background&#10;&#10;Description automatically generated">
              <a:extLst>
                <a:ext uri="{FF2B5EF4-FFF2-40B4-BE49-F238E27FC236}">
                  <a16:creationId xmlns:a16="http://schemas.microsoft.com/office/drawing/2014/main" id="{EA63E77B-2755-D21F-51BC-42BE4453849D}"/>
                </a:ext>
              </a:extLst>
            </p:cNvPr>
            <p:cNvPicPr>
              <a:picLocks noChangeAspect="1"/>
            </p:cNvPicPr>
            <p:nvPr/>
          </p:nvPicPr>
          <p:blipFill>
            <a:blip r:embed="rId3"/>
            <a:stretch>
              <a:fillRect/>
            </a:stretch>
          </p:blipFill>
          <p:spPr>
            <a:xfrm>
              <a:off x="1117724" y="2339974"/>
              <a:ext cx="9956552" cy="3032125"/>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3787540" y="3266822"/>
              <a:ext cx="5997921" cy="1077218"/>
            </a:xfrm>
            <a:prstGeom prst="rect">
              <a:avLst/>
            </a:prstGeom>
            <a:noFill/>
          </p:spPr>
          <p:txBody>
            <a:bodyPr wrap="square" rtlCol="0">
              <a:spAutoFit/>
            </a:bodyPr>
            <a:lstStyle/>
            <a:p>
              <a:pPr algn="ctr"/>
              <a:r>
                <a:rPr lang="en-US" sz="3200" dirty="0">
                  <a:solidFill>
                    <a:schemeClr val="tx1"/>
                  </a:solidFill>
                </a:rPr>
                <a:t>AI Ethics, Fairness, and Sustainability</a:t>
              </a:r>
            </a:p>
          </p:txBody>
        </p:sp>
        <p:grpSp>
          <p:nvGrpSpPr>
            <p:cNvPr id="9" name="Group 8">
              <a:extLst>
                <a:ext uri="{FF2B5EF4-FFF2-40B4-BE49-F238E27FC236}">
                  <a16:creationId xmlns:a16="http://schemas.microsoft.com/office/drawing/2014/main" id="{B077393A-5DE6-A8BC-919A-8588BC3EF4D9}"/>
                </a:ext>
              </a:extLst>
            </p:cNvPr>
            <p:cNvGrpSpPr/>
            <p:nvPr/>
          </p:nvGrpSpPr>
          <p:grpSpPr>
            <a:xfrm>
              <a:off x="1732335" y="3251433"/>
              <a:ext cx="1023565" cy="1159158"/>
              <a:chOff x="2138735" y="3162533"/>
              <a:chExt cx="1023565" cy="1159158"/>
            </a:xfrm>
          </p:grpSpPr>
          <p:sp>
            <p:nvSpPr>
              <p:cNvPr id="13" name="TextBox 12">
                <a:extLst>
                  <a:ext uri="{FF2B5EF4-FFF2-40B4-BE49-F238E27FC236}">
                    <a16:creationId xmlns:a16="http://schemas.microsoft.com/office/drawing/2014/main" id="{AD7940F8-47B2-3605-4FFD-62224135AD9A}"/>
                  </a:ext>
                </a:extLst>
              </p:cNvPr>
              <p:cNvSpPr txBox="1"/>
              <p:nvPr/>
            </p:nvSpPr>
            <p:spPr>
              <a:xfrm>
                <a:off x="2138735" y="3162533"/>
                <a:ext cx="1023565" cy="553998"/>
              </a:xfrm>
              <a:prstGeom prst="rect">
                <a:avLst/>
              </a:prstGeom>
              <a:noFill/>
            </p:spPr>
            <p:txBody>
              <a:bodyPr wrap="square" rtlCol="0">
                <a:spAutoFit/>
              </a:bodyPr>
              <a:lstStyle/>
              <a:p>
                <a:r>
                  <a:rPr lang="en-US" sz="3000" b="1" dirty="0">
                    <a:solidFill>
                      <a:schemeClr val="bg1"/>
                    </a:solidFill>
                  </a:rPr>
                  <a:t>Unit</a:t>
                </a:r>
              </a:p>
            </p:txBody>
          </p:sp>
          <p:sp>
            <p:nvSpPr>
              <p:cNvPr id="8" name="TextBox 7">
                <a:extLst>
                  <a:ext uri="{FF2B5EF4-FFF2-40B4-BE49-F238E27FC236}">
                    <a16:creationId xmlns:a16="http://schemas.microsoft.com/office/drawing/2014/main" id="{867A801B-F1E2-4D3C-C8D7-74B4B5E5C5D1}"/>
                  </a:ext>
                </a:extLst>
              </p:cNvPr>
              <p:cNvSpPr txBox="1"/>
              <p:nvPr/>
            </p:nvSpPr>
            <p:spPr>
              <a:xfrm>
                <a:off x="2138735" y="3536861"/>
                <a:ext cx="916250" cy="784830"/>
              </a:xfrm>
              <a:prstGeom prst="rect">
                <a:avLst/>
              </a:prstGeom>
              <a:noFill/>
            </p:spPr>
            <p:txBody>
              <a:bodyPr wrap="square" rtlCol="0">
                <a:spAutoFit/>
              </a:bodyPr>
              <a:lstStyle/>
              <a:p>
                <a:pPr algn="ctr"/>
                <a:r>
                  <a:rPr lang="en-US" sz="4500" b="1" dirty="0">
                    <a:solidFill>
                      <a:schemeClr val="bg1"/>
                    </a:solidFill>
                  </a:rPr>
                  <a:t>8</a:t>
                </a:r>
              </a:p>
            </p:txBody>
          </p:sp>
        </p:grpSp>
      </p:grpSp>
    </p:spTree>
    <p:extLst>
      <p:ext uri="{BB962C8B-B14F-4D97-AF65-F5344CB8AC3E}">
        <p14:creationId xmlns:p14="http://schemas.microsoft.com/office/powerpoint/2010/main" val="3781132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40BE0EA5-4FE2-D2C8-C603-5AB5A015EAE4}"/>
              </a:ext>
            </a:extLst>
          </p:cNvPr>
          <p:cNvSpPr/>
          <p:nvPr/>
        </p:nvSpPr>
        <p:spPr>
          <a:xfrm>
            <a:off x="338052" y="1781911"/>
            <a:ext cx="667951" cy="444937"/>
          </a:xfrm>
          <a:prstGeom prst="roundRect">
            <a:avLst>
              <a:gd name="adj" fmla="val 18671"/>
            </a:avLst>
          </a:prstGeom>
          <a:solidFill>
            <a:srgbClr val="E1E1EA"/>
          </a:solidFill>
          <a:ln w="7620">
            <a:solidFill>
              <a:srgbClr val="C7C7D0"/>
            </a:solidFill>
            <a:prstDash val="solid"/>
          </a:ln>
        </p:spPr>
        <p:txBody>
          <a:bodyPr/>
          <a:lstStyle/>
          <a:p>
            <a:endParaRPr lang="en-IN"/>
          </a:p>
        </p:txBody>
      </p:sp>
      <p:sp>
        <p:nvSpPr>
          <p:cNvPr id="5" name="Text 2">
            <a:extLst>
              <a:ext uri="{FF2B5EF4-FFF2-40B4-BE49-F238E27FC236}">
                <a16:creationId xmlns:a16="http://schemas.microsoft.com/office/drawing/2014/main" id="{34B8CE64-1A27-4203-4B61-04735262E921}"/>
              </a:ext>
            </a:extLst>
          </p:cNvPr>
          <p:cNvSpPr/>
          <p:nvPr/>
        </p:nvSpPr>
        <p:spPr>
          <a:xfrm>
            <a:off x="497001" y="1855968"/>
            <a:ext cx="190716" cy="296704"/>
          </a:xfrm>
          <a:prstGeom prst="rect">
            <a:avLst/>
          </a:prstGeom>
          <a:noFill/>
          <a:ln/>
        </p:spPr>
        <p:txBody>
          <a:bodyPr wrap="none" lIns="0" tIns="0" rIns="0" bIns="0" rtlCol="0" anchor="t"/>
          <a:lstStyle/>
          <a:p>
            <a:pPr marL="0" indent="0" algn="ctr">
              <a:lnSpc>
                <a:spcPts val="2300"/>
              </a:lnSpc>
              <a:buNone/>
            </a:pPr>
            <a:r>
              <a:rPr lang="en-US" sz="1800" dirty="0">
                <a:solidFill>
                  <a:schemeClr val="tx1"/>
                </a:solidFill>
                <a:latin typeface="+mj-lt"/>
                <a:ea typeface="Raleway" pitchFamily="34" charset="-122"/>
                <a:cs typeface="Raleway" pitchFamily="34" charset="-120"/>
              </a:rPr>
              <a:t>1</a:t>
            </a:r>
            <a:endParaRPr lang="en-US" sz="1800" dirty="0">
              <a:solidFill>
                <a:schemeClr val="tx1"/>
              </a:solidFill>
              <a:latin typeface="+mj-lt"/>
            </a:endParaRPr>
          </a:p>
        </p:txBody>
      </p:sp>
      <p:sp>
        <p:nvSpPr>
          <p:cNvPr id="6" name="Text 3">
            <a:extLst>
              <a:ext uri="{FF2B5EF4-FFF2-40B4-BE49-F238E27FC236}">
                <a16:creationId xmlns:a16="http://schemas.microsoft.com/office/drawing/2014/main" id="{45145388-F444-D096-8945-A3BC7E559A29}"/>
              </a:ext>
            </a:extLst>
          </p:cNvPr>
          <p:cNvSpPr/>
          <p:nvPr/>
        </p:nvSpPr>
        <p:spPr>
          <a:xfrm>
            <a:off x="1169972" y="1781911"/>
            <a:ext cx="5969722" cy="309086"/>
          </a:xfrm>
          <a:prstGeom prst="rect">
            <a:avLst/>
          </a:prstGeom>
          <a:noFill/>
          <a:ln/>
        </p:spPr>
        <p:txBody>
          <a:bodyPr wrap="none" lIns="0" tIns="0" rIns="0" bIns="0" rtlCol="0" anchor="t"/>
          <a:lstStyle/>
          <a:p>
            <a:pPr marL="0" indent="0">
              <a:lnSpc>
                <a:spcPts val="2400"/>
              </a:lnSpc>
              <a:buNone/>
            </a:pPr>
            <a:r>
              <a:rPr lang="en-US" sz="1800" b="1" dirty="0">
                <a:solidFill>
                  <a:schemeClr val="tx1"/>
                </a:solidFill>
                <a:latin typeface="+mj-lt"/>
                <a:ea typeface="Raleway" pitchFamily="34" charset="-122"/>
                <a:cs typeface="Raleway" pitchFamily="34" charset="-120"/>
              </a:rPr>
              <a:t>Inclusive Stakeholder Engagement</a:t>
            </a:r>
            <a:endParaRPr lang="en-US" sz="1800" b="1" dirty="0">
              <a:solidFill>
                <a:schemeClr val="tx1"/>
              </a:solidFill>
              <a:latin typeface="+mj-lt"/>
            </a:endParaRPr>
          </a:p>
        </p:txBody>
      </p:sp>
      <p:sp>
        <p:nvSpPr>
          <p:cNvPr id="7" name="Text 4">
            <a:extLst>
              <a:ext uri="{FF2B5EF4-FFF2-40B4-BE49-F238E27FC236}">
                <a16:creationId xmlns:a16="http://schemas.microsoft.com/office/drawing/2014/main" id="{6AAA62CE-A68B-8C8C-99E3-332008B68B2A}"/>
              </a:ext>
            </a:extLst>
          </p:cNvPr>
          <p:cNvSpPr/>
          <p:nvPr/>
        </p:nvSpPr>
        <p:spPr>
          <a:xfrm>
            <a:off x="1169971" y="2209583"/>
            <a:ext cx="10683977" cy="949047"/>
          </a:xfrm>
          <a:prstGeom prst="rect">
            <a:avLst/>
          </a:prstGeom>
          <a:noFill/>
          <a:ln/>
        </p:spPr>
        <p:txBody>
          <a:bodyPr wrap="square" lIns="0" tIns="0" rIns="0" bIns="0" rtlCol="0" anchor="t"/>
          <a:lstStyle/>
          <a:p>
            <a:pPr marL="0" indent="0">
              <a:lnSpc>
                <a:spcPts val="2450"/>
              </a:lnSpc>
              <a:buNone/>
            </a:pPr>
            <a:r>
              <a:rPr lang="en-US" sz="1800" dirty="0">
                <a:solidFill>
                  <a:schemeClr val="tx1"/>
                </a:solidFill>
                <a:latin typeface="+mj-lt"/>
                <a:ea typeface="Roboto" pitchFamily="34" charset="-122"/>
                <a:cs typeface="Roboto" pitchFamily="34" charset="-120"/>
              </a:rPr>
              <a:t>Involving diverse stakeholders, including marginalized communities, in AI development helps identify potential biases and ensures that AI solutions address the needs of all populations.</a:t>
            </a:r>
            <a:endParaRPr lang="en-US" sz="1800" dirty="0">
              <a:solidFill>
                <a:schemeClr val="tx1"/>
              </a:solidFill>
              <a:latin typeface="+mj-lt"/>
            </a:endParaRPr>
          </a:p>
        </p:txBody>
      </p:sp>
      <p:sp>
        <p:nvSpPr>
          <p:cNvPr id="8" name="Shape 5">
            <a:extLst>
              <a:ext uri="{FF2B5EF4-FFF2-40B4-BE49-F238E27FC236}">
                <a16:creationId xmlns:a16="http://schemas.microsoft.com/office/drawing/2014/main" id="{18491C05-76EE-B590-553B-5E3EBC8EC4A3}"/>
              </a:ext>
            </a:extLst>
          </p:cNvPr>
          <p:cNvSpPr/>
          <p:nvPr/>
        </p:nvSpPr>
        <p:spPr>
          <a:xfrm>
            <a:off x="338052" y="3277216"/>
            <a:ext cx="667951" cy="444937"/>
          </a:xfrm>
          <a:prstGeom prst="roundRect">
            <a:avLst>
              <a:gd name="adj" fmla="val 18671"/>
            </a:avLst>
          </a:prstGeom>
          <a:solidFill>
            <a:srgbClr val="E1E1EA"/>
          </a:solidFill>
          <a:ln w="7620">
            <a:solidFill>
              <a:srgbClr val="C7C7D0"/>
            </a:solidFill>
            <a:prstDash val="solid"/>
          </a:ln>
        </p:spPr>
        <p:txBody>
          <a:bodyPr/>
          <a:lstStyle/>
          <a:p>
            <a:endParaRPr lang="en-IN"/>
          </a:p>
        </p:txBody>
      </p:sp>
      <p:sp>
        <p:nvSpPr>
          <p:cNvPr id="9" name="Text 6">
            <a:extLst>
              <a:ext uri="{FF2B5EF4-FFF2-40B4-BE49-F238E27FC236}">
                <a16:creationId xmlns:a16="http://schemas.microsoft.com/office/drawing/2014/main" id="{EC92420F-C89E-4515-C766-05A9D677CF57}"/>
              </a:ext>
            </a:extLst>
          </p:cNvPr>
          <p:cNvSpPr/>
          <p:nvPr/>
        </p:nvSpPr>
        <p:spPr>
          <a:xfrm>
            <a:off x="483190" y="3351273"/>
            <a:ext cx="232003" cy="296704"/>
          </a:xfrm>
          <a:prstGeom prst="rect">
            <a:avLst/>
          </a:prstGeom>
          <a:noFill/>
          <a:ln/>
        </p:spPr>
        <p:txBody>
          <a:bodyPr wrap="none" lIns="0" tIns="0" rIns="0" bIns="0" rtlCol="0" anchor="t"/>
          <a:lstStyle/>
          <a:p>
            <a:pPr marL="0" indent="0" algn="ctr">
              <a:lnSpc>
                <a:spcPts val="2300"/>
              </a:lnSpc>
              <a:buNone/>
            </a:pPr>
            <a:r>
              <a:rPr lang="en-US" sz="1800" dirty="0">
                <a:solidFill>
                  <a:schemeClr val="tx1"/>
                </a:solidFill>
                <a:latin typeface="+mj-lt"/>
                <a:ea typeface="Raleway" pitchFamily="34" charset="-122"/>
                <a:cs typeface="Raleway" pitchFamily="34" charset="-120"/>
              </a:rPr>
              <a:t>2</a:t>
            </a:r>
            <a:endParaRPr lang="en-US" sz="1800" dirty="0">
              <a:solidFill>
                <a:schemeClr val="tx1"/>
              </a:solidFill>
              <a:latin typeface="+mj-lt"/>
            </a:endParaRPr>
          </a:p>
        </p:txBody>
      </p:sp>
      <p:sp>
        <p:nvSpPr>
          <p:cNvPr id="10" name="Text 7">
            <a:extLst>
              <a:ext uri="{FF2B5EF4-FFF2-40B4-BE49-F238E27FC236}">
                <a16:creationId xmlns:a16="http://schemas.microsoft.com/office/drawing/2014/main" id="{63A4A94C-5E0E-77C2-0A03-201B5D571DEC}"/>
              </a:ext>
            </a:extLst>
          </p:cNvPr>
          <p:cNvSpPr/>
          <p:nvPr/>
        </p:nvSpPr>
        <p:spPr>
          <a:xfrm>
            <a:off x="1169972" y="3277216"/>
            <a:ext cx="5577210" cy="309086"/>
          </a:xfrm>
          <a:prstGeom prst="rect">
            <a:avLst/>
          </a:prstGeom>
          <a:noFill/>
          <a:ln/>
        </p:spPr>
        <p:txBody>
          <a:bodyPr wrap="none" lIns="0" tIns="0" rIns="0" bIns="0" rtlCol="0" anchor="t"/>
          <a:lstStyle/>
          <a:p>
            <a:pPr marL="0" indent="0">
              <a:lnSpc>
                <a:spcPts val="2400"/>
              </a:lnSpc>
              <a:buNone/>
            </a:pPr>
            <a:r>
              <a:rPr lang="en-US" sz="1800" b="1" dirty="0">
                <a:solidFill>
                  <a:schemeClr val="tx1"/>
                </a:solidFill>
                <a:latin typeface="+mj-lt"/>
                <a:ea typeface="Raleway" pitchFamily="34" charset="-122"/>
                <a:cs typeface="Raleway" pitchFamily="34" charset="-120"/>
              </a:rPr>
              <a:t>Transparency and Accountability</a:t>
            </a:r>
            <a:endParaRPr lang="en-US" sz="1800" b="1" dirty="0">
              <a:solidFill>
                <a:schemeClr val="tx1"/>
              </a:solidFill>
              <a:latin typeface="+mj-lt"/>
            </a:endParaRPr>
          </a:p>
        </p:txBody>
      </p:sp>
      <p:sp>
        <p:nvSpPr>
          <p:cNvPr id="11" name="Text 8">
            <a:extLst>
              <a:ext uri="{FF2B5EF4-FFF2-40B4-BE49-F238E27FC236}">
                <a16:creationId xmlns:a16="http://schemas.microsoft.com/office/drawing/2014/main" id="{7A985F3B-D482-6F67-04C1-B3F06715C695}"/>
              </a:ext>
            </a:extLst>
          </p:cNvPr>
          <p:cNvSpPr/>
          <p:nvPr/>
        </p:nvSpPr>
        <p:spPr>
          <a:xfrm>
            <a:off x="1169971" y="3704889"/>
            <a:ext cx="10683977" cy="1265396"/>
          </a:xfrm>
          <a:prstGeom prst="rect">
            <a:avLst/>
          </a:prstGeom>
          <a:noFill/>
          <a:ln/>
        </p:spPr>
        <p:txBody>
          <a:bodyPr wrap="square" lIns="0" tIns="0" rIns="0" bIns="0" rtlCol="0" anchor="t"/>
          <a:lstStyle/>
          <a:p>
            <a:pPr marL="0" indent="0">
              <a:lnSpc>
                <a:spcPts val="2450"/>
              </a:lnSpc>
              <a:buNone/>
            </a:pPr>
            <a:r>
              <a:rPr lang="en-US" sz="1800" dirty="0">
                <a:solidFill>
                  <a:schemeClr val="tx1"/>
                </a:solidFill>
                <a:latin typeface="+mj-lt"/>
                <a:ea typeface="Roboto" pitchFamily="34" charset="-122"/>
                <a:cs typeface="Roboto" pitchFamily="34" charset="-120"/>
              </a:rPr>
              <a:t>Transparency is essential for building trust in AI systems. Organizations should explain how AI models make decisions and provide clear information about data and methodologies. This fosters accountability and reduces the risk of biased or unethical outcomes.</a:t>
            </a:r>
            <a:endParaRPr lang="en-US" sz="1800" dirty="0">
              <a:solidFill>
                <a:schemeClr val="tx1"/>
              </a:solidFill>
              <a:latin typeface="+mj-lt"/>
            </a:endParaRPr>
          </a:p>
        </p:txBody>
      </p:sp>
      <p:sp>
        <p:nvSpPr>
          <p:cNvPr id="12" name="Shape 9">
            <a:extLst>
              <a:ext uri="{FF2B5EF4-FFF2-40B4-BE49-F238E27FC236}">
                <a16:creationId xmlns:a16="http://schemas.microsoft.com/office/drawing/2014/main" id="{96188350-BDD2-B30B-703E-5113912BA222}"/>
              </a:ext>
            </a:extLst>
          </p:cNvPr>
          <p:cNvSpPr/>
          <p:nvPr/>
        </p:nvSpPr>
        <p:spPr>
          <a:xfrm>
            <a:off x="338052" y="5088872"/>
            <a:ext cx="667951" cy="444937"/>
          </a:xfrm>
          <a:prstGeom prst="roundRect">
            <a:avLst>
              <a:gd name="adj" fmla="val 18671"/>
            </a:avLst>
          </a:prstGeom>
          <a:solidFill>
            <a:srgbClr val="E1E1EA"/>
          </a:solidFill>
          <a:ln w="7620">
            <a:solidFill>
              <a:srgbClr val="C7C7D0"/>
            </a:solidFill>
            <a:prstDash val="solid"/>
          </a:ln>
        </p:spPr>
        <p:txBody>
          <a:bodyPr/>
          <a:lstStyle/>
          <a:p>
            <a:endParaRPr lang="en-IN"/>
          </a:p>
        </p:txBody>
      </p:sp>
      <p:sp>
        <p:nvSpPr>
          <p:cNvPr id="13" name="Text 10">
            <a:extLst>
              <a:ext uri="{FF2B5EF4-FFF2-40B4-BE49-F238E27FC236}">
                <a16:creationId xmlns:a16="http://schemas.microsoft.com/office/drawing/2014/main" id="{660DD238-0CAA-3F13-02EE-38A92793AF61}"/>
              </a:ext>
            </a:extLst>
          </p:cNvPr>
          <p:cNvSpPr/>
          <p:nvPr/>
        </p:nvSpPr>
        <p:spPr>
          <a:xfrm>
            <a:off x="481285" y="5162929"/>
            <a:ext cx="237903" cy="296704"/>
          </a:xfrm>
          <a:prstGeom prst="rect">
            <a:avLst/>
          </a:prstGeom>
          <a:noFill/>
          <a:ln/>
        </p:spPr>
        <p:txBody>
          <a:bodyPr wrap="none" lIns="0" tIns="0" rIns="0" bIns="0" rtlCol="0" anchor="t"/>
          <a:lstStyle/>
          <a:p>
            <a:pPr marL="0" indent="0" algn="ctr">
              <a:lnSpc>
                <a:spcPts val="2300"/>
              </a:lnSpc>
              <a:buNone/>
            </a:pPr>
            <a:r>
              <a:rPr lang="en-US" sz="1800" dirty="0">
                <a:solidFill>
                  <a:schemeClr val="tx1"/>
                </a:solidFill>
                <a:latin typeface="+mj-lt"/>
                <a:ea typeface="Raleway" pitchFamily="34" charset="-122"/>
                <a:cs typeface="Raleway" pitchFamily="34" charset="-120"/>
              </a:rPr>
              <a:t>3</a:t>
            </a:r>
            <a:endParaRPr lang="en-US" sz="1800" dirty="0">
              <a:solidFill>
                <a:schemeClr val="tx1"/>
              </a:solidFill>
              <a:latin typeface="+mj-lt"/>
            </a:endParaRPr>
          </a:p>
        </p:txBody>
      </p:sp>
      <p:sp>
        <p:nvSpPr>
          <p:cNvPr id="14" name="Text 11">
            <a:extLst>
              <a:ext uri="{FF2B5EF4-FFF2-40B4-BE49-F238E27FC236}">
                <a16:creationId xmlns:a16="http://schemas.microsoft.com/office/drawing/2014/main" id="{16552CA3-42A4-6EC4-4048-F49995482F80}"/>
              </a:ext>
            </a:extLst>
          </p:cNvPr>
          <p:cNvSpPr/>
          <p:nvPr/>
        </p:nvSpPr>
        <p:spPr>
          <a:xfrm>
            <a:off x="1169971" y="5088872"/>
            <a:ext cx="6502545" cy="309086"/>
          </a:xfrm>
          <a:prstGeom prst="rect">
            <a:avLst/>
          </a:prstGeom>
          <a:noFill/>
          <a:ln/>
        </p:spPr>
        <p:txBody>
          <a:bodyPr wrap="none" lIns="0" tIns="0" rIns="0" bIns="0" rtlCol="0" anchor="t"/>
          <a:lstStyle/>
          <a:p>
            <a:pPr marL="0" indent="0">
              <a:lnSpc>
                <a:spcPts val="2400"/>
              </a:lnSpc>
              <a:buNone/>
            </a:pPr>
            <a:r>
              <a:rPr lang="en-US" sz="1800" b="1" dirty="0">
                <a:solidFill>
                  <a:schemeClr val="tx1"/>
                </a:solidFill>
                <a:latin typeface="+mj-lt"/>
                <a:ea typeface="Raleway" pitchFamily="34" charset="-122"/>
                <a:cs typeface="Raleway" pitchFamily="34" charset="-120"/>
              </a:rPr>
              <a:t>Continuous Monitoring and Evaluation</a:t>
            </a:r>
            <a:endParaRPr lang="en-US" sz="1800" b="1" dirty="0">
              <a:solidFill>
                <a:schemeClr val="tx1"/>
              </a:solidFill>
              <a:latin typeface="+mj-lt"/>
            </a:endParaRPr>
          </a:p>
        </p:txBody>
      </p:sp>
      <p:sp>
        <p:nvSpPr>
          <p:cNvPr id="15" name="Text 12">
            <a:extLst>
              <a:ext uri="{FF2B5EF4-FFF2-40B4-BE49-F238E27FC236}">
                <a16:creationId xmlns:a16="http://schemas.microsoft.com/office/drawing/2014/main" id="{44D04270-846A-9C3A-4FFE-6ADF984E65BF}"/>
              </a:ext>
            </a:extLst>
          </p:cNvPr>
          <p:cNvSpPr/>
          <p:nvPr/>
        </p:nvSpPr>
        <p:spPr>
          <a:xfrm>
            <a:off x="1169971" y="5459633"/>
            <a:ext cx="10683977" cy="1265396"/>
          </a:xfrm>
          <a:prstGeom prst="rect">
            <a:avLst/>
          </a:prstGeom>
          <a:noFill/>
          <a:ln/>
        </p:spPr>
        <p:txBody>
          <a:bodyPr wrap="square" lIns="0" tIns="0" rIns="0" bIns="0" rtlCol="0" anchor="t"/>
          <a:lstStyle/>
          <a:p>
            <a:pPr marL="0" indent="0">
              <a:lnSpc>
                <a:spcPts val="2450"/>
              </a:lnSpc>
              <a:buNone/>
            </a:pPr>
            <a:r>
              <a:rPr lang="en-US" sz="1800" dirty="0">
                <a:solidFill>
                  <a:schemeClr val="tx1"/>
                </a:solidFill>
                <a:latin typeface="+mj-lt"/>
                <a:ea typeface="Roboto" pitchFamily="34" charset="-122"/>
                <a:cs typeface="Roboto" pitchFamily="34" charset="-120"/>
              </a:rPr>
              <a:t>Organizations must establish systems for ongoing monitoring and evaluation of AI systems to ensure alignment with ethical standards and sustainability objectives. This allows for real-time detection and correction of emerging ethical concerns.</a:t>
            </a:r>
            <a:endParaRPr lang="en-US" sz="1800" dirty="0">
              <a:solidFill>
                <a:schemeClr val="tx1"/>
              </a:solidFill>
              <a:latin typeface="+mj-lt"/>
            </a:endParaRPr>
          </a:p>
        </p:txBody>
      </p:sp>
      <p:sp>
        <p:nvSpPr>
          <p:cNvPr id="16" name="TextBox 15">
            <a:extLst>
              <a:ext uri="{FF2B5EF4-FFF2-40B4-BE49-F238E27FC236}">
                <a16:creationId xmlns:a16="http://schemas.microsoft.com/office/drawing/2014/main" id="{01013BF5-0256-5E24-5698-88826211E23A}"/>
              </a:ext>
            </a:extLst>
          </p:cNvPr>
          <p:cNvSpPr txBox="1"/>
          <p:nvPr/>
        </p:nvSpPr>
        <p:spPr>
          <a:xfrm>
            <a:off x="212230" y="962377"/>
            <a:ext cx="9546911" cy="400110"/>
          </a:xfrm>
          <a:prstGeom prst="rect">
            <a:avLst/>
          </a:prstGeom>
          <a:noFill/>
        </p:spPr>
        <p:txBody>
          <a:bodyPr wrap="square">
            <a:spAutoFit/>
          </a:bodyPr>
          <a:lstStyle/>
          <a:p>
            <a:r>
              <a:rPr lang="en-US" sz="2000" b="1" dirty="0">
                <a:solidFill>
                  <a:srgbClr val="213163"/>
                </a:solidFill>
              </a:rPr>
              <a:t>Addressing Ethical Challenges</a:t>
            </a:r>
          </a:p>
        </p:txBody>
      </p:sp>
    </p:spTree>
    <p:extLst>
      <p:ext uri="{BB962C8B-B14F-4D97-AF65-F5344CB8AC3E}">
        <p14:creationId xmlns:p14="http://schemas.microsoft.com/office/powerpoint/2010/main" val="251184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E394E15C-EA21-72FD-053F-4251934EDCAC}"/>
              </a:ext>
            </a:extLst>
          </p:cNvPr>
          <p:cNvPicPr>
            <a:picLocks noChangeAspect="1"/>
          </p:cNvPicPr>
          <p:nvPr/>
        </p:nvPicPr>
        <p:blipFill>
          <a:blip r:embed="rId3"/>
          <a:stretch>
            <a:fillRect/>
          </a:stretch>
        </p:blipFill>
        <p:spPr>
          <a:xfrm>
            <a:off x="756974" y="2146448"/>
            <a:ext cx="666155" cy="637174"/>
          </a:xfrm>
          <a:prstGeom prst="rect">
            <a:avLst/>
          </a:prstGeom>
        </p:spPr>
      </p:pic>
      <p:sp>
        <p:nvSpPr>
          <p:cNvPr id="4" name="Text 1">
            <a:extLst>
              <a:ext uri="{FF2B5EF4-FFF2-40B4-BE49-F238E27FC236}">
                <a16:creationId xmlns:a16="http://schemas.microsoft.com/office/drawing/2014/main" id="{3470595D-0039-681B-6CC9-8AEE7A6134A9}"/>
              </a:ext>
            </a:extLst>
          </p:cNvPr>
          <p:cNvSpPr/>
          <p:nvPr/>
        </p:nvSpPr>
        <p:spPr>
          <a:xfrm>
            <a:off x="1622916" y="2279677"/>
            <a:ext cx="2598539" cy="124403"/>
          </a:xfrm>
          <a:prstGeom prst="rect">
            <a:avLst/>
          </a:prstGeom>
          <a:noFill/>
          <a:ln/>
        </p:spPr>
        <p:txBody>
          <a:bodyPr wrap="none" lIns="0" tIns="0" rIns="0" bIns="0" rtlCol="0" anchor="t"/>
          <a:lstStyle/>
          <a:p>
            <a:pPr marL="0" indent="0" algn="l">
              <a:lnSpc>
                <a:spcPts val="1600"/>
              </a:lnSpc>
              <a:buNone/>
            </a:pPr>
            <a:r>
              <a:rPr lang="en-US" sz="1800" dirty="0">
                <a:solidFill>
                  <a:schemeClr val="tx1"/>
                </a:solidFill>
                <a:latin typeface="+mj-lt"/>
                <a:ea typeface="Raleway" pitchFamily="34" charset="-122"/>
                <a:cs typeface="Raleway" pitchFamily="34" charset="-120"/>
              </a:rPr>
              <a:t>Increased Resource Consumption</a:t>
            </a:r>
            <a:endParaRPr lang="en-US" sz="1800" dirty="0">
              <a:solidFill>
                <a:schemeClr val="tx1"/>
              </a:solidFill>
              <a:latin typeface="+mj-lt"/>
            </a:endParaRPr>
          </a:p>
        </p:txBody>
      </p:sp>
      <p:pic>
        <p:nvPicPr>
          <p:cNvPr id="6" name="Image 1" descr="preencoded.png">
            <a:extLst>
              <a:ext uri="{FF2B5EF4-FFF2-40B4-BE49-F238E27FC236}">
                <a16:creationId xmlns:a16="http://schemas.microsoft.com/office/drawing/2014/main" id="{AE116559-9A99-5278-25EF-C6EDA9A669B6}"/>
              </a:ext>
            </a:extLst>
          </p:cNvPr>
          <p:cNvPicPr>
            <a:picLocks noChangeAspect="1"/>
          </p:cNvPicPr>
          <p:nvPr/>
        </p:nvPicPr>
        <p:blipFill>
          <a:blip r:embed="rId4"/>
          <a:stretch>
            <a:fillRect/>
          </a:stretch>
        </p:blipFill>
        <p:spPr>
          <a:xfrm>
            <a:off x="756974" y="2783622"/>
            <a:ext cx="666155" cy="637174"/>
          </a:xfrm>
          <a:prstGeom prst="rect">
            <a:avLst/>
          </a:prstGeom>
        </p:spPr>
      </p:pic>
      <p:sp>
        <p:nvSpPr>
          <p:cNvPr id="7" name="Text 3">
            <a:extLst>
              <a:ext uri="{FF2B5EF4-FFF2-40B4-BE49-F238E27FC236}">
                <a16:creationId xmlns:a16="http://schemas.microsoft.com/office/drawing/2014/main" id="{EA74C49D-38B4-ACC3-E886-CA097959034B}"/>
              </a:ext>
            </a:extLst>
          </p:cNvPr>
          <p:cNvSpPr/>
          <p:nvPr/>
        </p:nvSpPr>
        <p:spPr>
          <a:xfrm>
            <a:off x="1622916" y="2916852"/>
            <a:ext cx="2540913" cy="124403"/>
          </a:xfrm>
          <a:prstGeom prst="rect">
            <a:avLst/>
          </a:prstGeom>
          <a:noFill/>
          <a:ln/>
        </p:spPr>
        <p:txBody>
          <a:bodyPr wrap="none" lIns="0" tIns="0" rIns="0" bIns="0" rtlCol="0" anchor="t"/>
          <a:lstStyle/>
          <a:p>
            <a:pPr marL="0" indent="0" algn="l">
              <a:lnSpc>
                <a:spcPts val="1600"/>
              </a:lnSpc>
              <a:buNone/>
            </a:pPr>
            <a:r>
              <a:rPr lang="en-US" sz="1800" dirty="0">
                <a:solidFill>
                  <a:schemeClr val="tx1"/>
                </a:solidFill>
                <a:latin typeface="+mj-lt"/>
                <a:ea typeface="Raleway" pitchFamily="34" charset="-122"/>
                <a:cs typeface="Raleway" pitchFamily="34" charset="-120"/>
              </a:rPr>
              <a:t>Disruption of Natural Ecosystems</a:t>
            </a:r>
            <a:endParaRPr lang="en-US" sz="1800" dirty="0">
              <a:solidFill>
                <a:schemeClr val="tx1"/>
              </a:solidFill>
              <a:latin typeface="+mj-lt"/>
            </a:endParaRPr>
          </a:p>
        </p:txBody>
      </p:sp>
      <p:pic>
        <p:nvPicPr>
          <p:cNvPr id="9" name="Image 2" descr="preencoded.png">
            <a:extLst>
              <a:ext uri="{FF2B5EF4-FFF2-40B4-BE49-F238E27FC236}">
                <a16:creationId xmlns:a16="http://schemas.microsoft.com/office/drawing/2014/main" id="{DA137D39-148F-CF5B-F397-84882CC57274}"/>
              </a:ext>
            </a:extLst>
          </p:cNvPr>
          <p:cNvPicPr>
            <a:picLocks noChangeAspect="1"/>
          </p:cNvPicPr>
          <p:nvPr/>
        </p:nvPicPr>
        <p:blipFill>
          <a:blip r:embed="rId5"/>
          <a:stretch>
            <a:fillRect/>
          </a:stretch>
        </p:blipFill>
        <p:spPr>
          <a:xfrm>
            <a:off x="756974" y="3402185"/>
            <a:ext cx="666155" cy="637174"/>
          </a:xfrm>
          <a:prstGeom prst="rect">
            <a:avLst/>
          </a:prstGeom>
        </p:spPr>
      </p:pic>
      <p:sp>
        <p:nvSpPr>
          <p:cNvPr id="10" name="Text 5">
            <a:extLst>
              <a:ext uri="{FF2B5EF4-FFF2-40B4-BE49-F238E27FC236}">
                <a16:creationId xmlns:a16="http://schemas.microsoft.com/office/drawing/2014/main" id="{42F341EC-C783-FD67-711C-C998A415CB5C}"/>
              </a:ext>
            </a:extLst>
          </p:cNvPr>
          <p:cNvSpPr/>
          <p:nvPr/>
        </p:nvSpPr>
        <p:spPr>
          <a:xfrm>
            <a:off x="1622916" y="3535415"/>
            <a:ext cx="1827133" cy="124403"/>
          </a:xfrm>
          <a:prstGeom prst="rect">
            <a:avLst/>
          </a:prstGeom>
          <a:noFill/>
          <a:ln/>
        </p:spPr>
        <p:txBody>
          <a:bodyPr wrap="none" lIns="0" tIns="0" rIns="0" bIns="0" rtlCol="0" anchor="t"/>
          <a:lstStyle/>
          <a:p>
            <a:pPr marL="0" indent="0" algn="l">
              <a:lnSpc>
                <a:spcPts val="1600"/>
              </a:lnSpc>
              <a:buNone/>
            </a:pPr>
            <a:r>
              <a:rPr lang="en-US" sz="1800" dirty="0">
                <a:solidFill>
                  <a:schemeClr val="tx1"/>
                </a:solidFill>
                <a:latin typeface="+mj-lt"/>
                <a:ea typeface="Raleway" pitchFamily="34" charset="-122"/>
                <a:cs typeface="Raleway" pitchFamily="34" charset="-120"/>
              </a:rPr>
              <a:t>Monoculture in Farming</a:t>
            </a:r>
            <a:endParaRPr lang="en-US" sz="1800" dirty="0">
              <a:solidFill>
                <a:schemeClr val="tx1"/>
              </a:solidFill>
              <a:latin typeface="+mj-lt"/>
            </a:endParaRPr>
          </a:p>
        </p:txBody>
      </p:sp>
      <p:pic>
        <p:nvPicPr>
          <p:cNvPr id="12" name="Image 3" descr="preencoded.png">
            <a:extLst>
              <a:ext uri="{FF2B5EF4-FFF2-40B4-BE49-F238E27FC236}">
                <a16:creationId xmlns:a16="http://schemas.microsoft.com/office/drawing/2014/main" id="{1C800A65-96E0-E039-FA89-E383AA19ABD4}"/>
              </a:ext>
            </a:extLst>
          </p:cNvPr>
          <p:cNvPicPr>
            <a:picLocks noChangeAspect="1"/>
          </p:cNvPicPr>
          <p:nvPr/>
        </p:nvPicPr>
        <p:blipFill>
          <a:blip r:embed="rId6"/>
          <a:stretch>
            <a:fillRect/>
          </a:stretch>
        </p:blipFill>
        <p:spPr>
          <a:xfrm>
            <a:off x="756974" y="4039359"/>
            <a:ext cx="666155" cy="637174"/>
          </a:xfrm>
          <a:prstGeom prst="rect">
            <a:avLst/>
          </a:prstGeom>
        </p:spPr>
      </p:pic>
      <p:sp>
        <p:nvSpPr>
          <p:cNvPr id="13" name="Text 7">
            <a:extLst>
              <a:ext uri="{FF2B5EF4-FFF2-40B4-BE49-F238E27FC236}">
                <a16:creationId xmlns:a16="http://schemas.microsoft.com/office/drawing/2014/main" id="{4292EE2D-25B7-BED3-E0C5-62D1633A986B}"/>
              </a:ext>
            </a:extLst>
          </p:cNvPr>
          <p:cNvSpPr/>
          <p:nvPr/>
        </p:nvSpPr>
        <p:spPr>
          <a:xfrm>
            <a:off x="1622916" y="4172589"/>
            <a:ext cx="2270879" cy="124403"/>
          </a:xfrm>
          <a:prstGeom prst="rect">
            <a:avLst/>
          </a:prstGeom>
          <a:noFill/>
          <a:ln/>
        </p:spPr>
        <p:txBody>
          <a:bodyPr wrap="none" lIns="0" tIns="0" rIns="0" bIns="0" rtlCol="0" anchor="t"/>
          <a:lstStyle/>
          <a:p>
            <a:pPr marL="0" indent="0" algn="l">
              <a:lnSpc>
                <a:spcPts val="1600"/>
              </a:lnSpc>
              <a:buNone/>
            </a:pPr>
            <a:r>
              <a:rPr lang="en-US" sz="1800" dirty="0">
                <a:solidFill>
                  <a:schemeClr val="tx1"/>
                </a:solidFill>
                <a:latin typeface="+mj-lt"/>
                <a:ea typeface="Raleway" pitchFamily="34" charset="-122"/>
                <a:cs typeface="Raleway" pitchFamily="34" charset="-120"/>
              </a:rPr>
              <a:t>Over-Reliance on Technology</a:t>
            </a:r>
            <a:endParaRPr lang="en-US" sz="1800" dirty="0">
              <a:solidFill>
                <a:schemeClr val="tx1"/>
              </a:solidFill>
              <a:latin typeface="+mj-lt"/>
            </a:endParaRPr>
          </a:p>
        </p:txBody>
      </p:sp>
      <p:pic>
        <p:nvPicPr>
          <p:cNvPr id="15" name="Image 4" descr="preencoded.png">
            <a:extLst>
              <a:ext uri="{FF2B5EF4-FFF2-40B4-BE49-F238E27FC236}">
                <a16:creationId xmlns:a16="http://schemas.microsoft.com/office/drawing/2014/main" id="{6FEE06DC-D199-D9A4-9F4E-3A261C9AFF70}"/>
              </a:ext>
            </a:extLst>
          </p:cNvPr>
          <p:cNvPicPr>
            <a:picLocks noChangeAspect="1"/>
          </p:cNvPicPr>
          <p:nvPr/>
        </p:nvPicPr>
        <p:blipFill>
          <a:blip r:embed="rId7"/>
          <a:stretch>
            <a:fillRect/>
          </a:stretch>
        </p:blipFill>
        <p:spPr>
          <a:xfrm>
            <a:off x="756974" y="4657922"/>
            <a:ext cx="666155" cy="637174"/>
          </a:xfrm>
          <a:prstGeom prst="rect">
            <a:avLst/>
          </a:prstGeom>
        </p:spPr>
      </p:pic>
      <p:sp>
        <p:nvSpPr>
          <p:cNvPr id="16" name="Text 9">
            <a:extLst>
              <a:ext uri="{FF2B5EF4-FFF2-40B4-BE49-F238E27FC236}">
                <a16:creationId xmlns:a16="http://schemas.microsoft.com/office/drawing/2014/main" id="{02E4E659-4C90-9C00-2269-B12332FCAE0A}"/>
              </a:ext>
            </a:extLst>
          </p:cNvPr>
          <p:cNvSpPr/>
          <p:nvPr/>
        </p:nvSpPr>
        <p:spPr>
          <a:xfrm>
            <a:off x="1622916" y="4791152"/>
            <a:ext cx="1734622" cy="124403"/>
          </a:xfrm>
          <a:prstGeom prst="rect">
            <a:avLst/>
          </a:prstGeom>
          <a:noFill/>
          <a:ln/>
        </p:spPr>
        <p:txBody>
          <a:bodyPr wrap="none" lIns="0" tIns="0" rIns="0" bIns="0" rtlCol="0" anchor="t"/>
          <a:lstStyle/>
          <a:p>
            <a:pPr marL="0" indent="0" algn="l">
              <a:lnSpc>
                <a:spcPts val="1600"/>
              </a:lnSpc>
              <a:buNone/>
            </a:pPr>
            <a:r>
              <a:rPr lang="en-US" sz="1800" dirty="0">
                <a:solidFill>
                  <a:schemeClr val="tx1"/>
                </a:solidFill>
                <a:latin typeface="+mj-lt"/>
                <a:ea typeface="Raleway" pitchFamily="34" charset="-122"/>
                <a:cs typeface="Raleway" pitchFamily="34" charset="-120"/>
              </a:rPr>
              <a:t>Generation of E-Waste</a:t>
            </a:r>
            <a:endParaRPr lang="en-US" sz="1800" dirty="0">
              <a:solidFill>
                <a:schemeClr val="tx1"/>
              </a:solidFill>
              <a:latin typeface="+mj-lt"/>
            </a:endParaRPr>
          </a:p>
        </p:txBody>
      </p:sp>
      <p:pic>
        <p:nvPicPr>
          <p:cNvPr id="18" name="Image 5" descr="preencoded.png">
            <a:extLst>
              <a:ext uri="{FF2B5EF4-FFF2-40B4-BE49-F238E27FC236}">
                <a16:creationId xmlns:a16="http://schemas.microsoft.com/office/drawing/2014/main" id="{3AC4521A-F75F-B903-A339-B7DAD154F38A}"/>
              </a:ext>
            </a:extLst>
          </p:cNvPr>
          <p:cNvPicPr>
            <a:picLocks noChangeAspect="1"/>
          </p:cNvPicPr>
          <p:nvPr/>
        </p:nvPicPr>
        <p:blipFill>
          <a:blip r:embed="rId8"/>
          <a:stretch>
            <a:fillRect/>
          </a:stretch>
        </p:blipFill>
        <p:spPr>
          <a:xfrm>
            <a:off x="756974" y="5258449"/>
            <a:ext cx="666155" cy="637174"/>
          </a:xfrm>
          <a:prstGeom prst="rect">
            <a:avLst/>
          </a:prstGeom>
        </p:spPr>
      </p:pic>
      <p:sp>
        <p:nvSpPr>
          <p:cNvPr id="19" name="Text 11">
            <a:extLst>
              <a:ext uri="{FF2B5EF4-FFF2-40B4-BE49-F238E27FC236}">
                <a16:creationId xmlns:a16="http://schemas.microsoft.com/office/drawing/2014/main" id="{438C1B49-AEDB-0E37-E31D-0BAC5D22B4AD}"/>
              </a:ext>
            </a:extLst>
          </p:cNvPr>
          <p:cNvSpPr/>
          <p:nvPr/>
        </p:nvSpPr>
        <p:spPr>
          <a:xfrm>
            <a:off x="1622916" y="5409715"/>
            <a:ext cx="1725454" cy="124403"/>
          </a:xfrm>
          <a:prstGeom prst="rect">
            <a:avLst/>
          </a:prstGeom>
          <a:noFill/>
          <a:ln/>
        </p:spPr>
        <p:txBody>
          <a:bodyPr wrap="none" lIns="0" tIns="0" rIns="0" bIns="0" rtlCol="0" anchor="t"/>
          <a:lstStyle/>
          <a:p>
            <a:pPr marL="0" indent="0" algn="l">
              <a:lnSpc>
                <a:spcPts val="1600"/>
              </a:lnSpc>
              <a:buNone/>
            </a:pPr>
            <a:r>
              <a:rPr lang="en-US" sz="1800" dirty="0">
                <a:solidFill>
                  <a:schemeClr val="tx1"/>
                </a:solidFill>
                <a:latin typeface="+mj-lt"/>
                <a:ea typeface="Raleway" pitchFamily="34" charset="-122"/>
                <a:cs typeface="Raleway" pitchFamily="34" charset="-120"/>
              </a:rPr>
              <a:t>Data Privacy Concerns</a:t>
            </a:r>
            <a:endParaRPr lang="en-US" sz="1800" dirty="0">
              <a:solidFill>
                <a:schemeClr val="tx1"/>
              </a:solidFill>
              <a:latin typeface="+mj-lt"/>
            </a:endParaRPr>
          </a:p>
        </p:txBody>
      </p:sp>
      <p:sp>
        <p:nvSpPr>
          <p:cNvPr id="23" name="TextBox 22">
            <a:extLst>
              <a:ext uri="{FF2B5EF4-FFF2-40B4-BE49-F238E27FC236}">
                <a16:creationId xmlns:a16="http://schemas.microsoft.com/office/drawing/2014/main" id="{1575CFAB-0E1D-0871-5BA9-60BB573B885A}"/>
              </a:ext>
            </a:extLst>
          </p:cNvPr>
          <p:cNvSpPr txBox="1"/>
          <p:nvPr/>
        </p:nvSpPr>
        <p:spPr>
          <a:xfrm>
            <a:off x="212230" y="962377"/>
            <a:ext cx="9546911" cy="400110"/>
          </a:xfrm>
          <a:prstGeom prst="rect">
            <a:avLst/>
          </a:prstGeom>
          <a:noFill/>
        </p:spPr>
        <p:txBody>
          <a:bodyPr wrap="square">
            <a:spAutoFit/>
          </a:bodyPr>
          <a:lstStyle/>
          <a:p>
            <a:r>
              <a:rPr lang="en-US" sz="2000" b="1" dirty="0">
                <a:solidFill>
                  <a:srgbClr val="213163"/>
                </a:solidFill>
              </a:rPr>
              <a:t>Unintended Consequences of AI Applications in Environmental Monitoring</a:t>
            </a:r>
          </a:p>
        </p:txBody>
      </p:sp>
    </p:spTree>
    <p:extLst>
      <p:ext uri="{BB962C8B-B14F-4D97-AF65-F5344CB8AC3E}">
        <p14:creationId xmlns:p14="http://schemas.microsoft.com/office/powerpoint/2010/main" val="1612097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7203DCA-CA48-0EA4-D8AF-86D254968490}"/>
              </a:ext>
            </a:extLst>
          </p:cNvPr>
          <p:cNvSpPr txBox="1"/>
          <p:nvPr/>
        </p:nvSpPr>
        <p:spPr>
          <a:xfrm>
            <a:off x="212230" y="962377"/>
            <a:ext cx="9546911" cy="400110"/>
          </a:xfrm>
          <a:prstGeom prst="rect">
            <a:avLst/>
          </a:prstGeom>
          <a:noFill/>
        </p:spPr>
        <p:txBody>
          <a:bodyPr wrap="square">
            <a:spAutoFit/>
          </a:bodyPr>
          <a:lstStyle/>
          <a:p>
            <a:r>
              <a:rPr lang="it-IT" sz="2000" b="1" dirty="0">
                <a:solidFill>
                  <a:srgbClr val="213163"/>
                </a:solidFill>
              </a:rPr>
              <a:t>Data Privacy vs. Environmental Monitoring</a:t>
            </a:r>
          </a:p>
        </p:txBody>
      </p:sp>
      <p:graphicFrame>
        <p:nvGraphicFramePr>
          <p:cNvPr id="30" name="Table 29">
            <a:extLst>
              <a:ext uri="{FF2B5EF4-FFF2-40B4-BE49-F238E27FC236}">
                <a16:creationId xmlns:a16="http://schemas.microsoft.com/office/drawing/2014/main" id="{C2ECDECE-B8A5-F792-03C7-B068B4B29522}"/>
              </a:ext>
            </a:extLst>
          </p:cNvPr>
          <p:cNvGraphicFramePr>
            <a:graphicFrameLocks noGrp="1"/>
          </p:cNvGraphicFramePr>
          <p:nvPr>
            <p:extLst>
              <p:ext uri="{D42A27DB-BD31-4B8C-83A1-F6EECF244321}">
                <p14:modId xmlns:p14="http://schemas.microsoft.com/office/powerpoint/2010/main" val="683914792"/>
              </p:ext>
            </p:extLst>
          </p:nvPr>
        </p:nvGraphicFramePr>
        <p:xfrm>
          <a:off x="1238864" y="1965135"/>
          <a:ext cx="9714272" cy="3929720"/>
        </p:xfrm>
        <a:graphic>
          <a:graphicData uri="http://schemas.openxmlformats.org/drawingml/2006/table">
            <a:tbl>
              <a:tblPr>
                <a:tableStyleId>{616DA210-FB5B-4158-B5E0-FEB733F419BA}</a:tableStyleId>
              </a:tblPr>
              <a:tblGrid>
                <a:gridCol w="1921319">
                  <a:extLst>
                    <a:ext uri="{9D8B030D-6E8A-4147-A177-3AD203B41FA5}">
                      <a16:colId xmlns:a16="http://schemas.microsoft.com/office/drawing/2014/main" val="3802638927"/>
                    </a:ext>
                  </a:extLst>
                </a:gridCol>
                <a:gridCol w="7792953">
                  <a:extLst>
                    <a:ext uri="{9D8B030D-6E8A-4147-A177-3AD203B41FA5}">
                      <a16:colId xmlns:a16="http://schemas.microsoft.com/office/drawing/2014/main" val="270230989"/>
                    </a:ext>
                  </a:extLst>
                </a:gridCol>
              </a:tblGrid>
              <a:tr h="210124">
                <a:tc>
                  <a:txBody>
                    <a:bodyPr/>
                    <a:lstStyle/>
                    <a:p>
                      <a:pPr algn="ctr"/>
                      <a:r>
                        <a:rPr lang="en-IN" sz="1800" b="1" dirty="0"/>
                        <a:t>Issue</a:t>
                      </a:r>
                      <a:endParaRPr lang="en-IN" sz="1800" dirty="0"/>
                    </a:p>
                  </a:txBody>
                  <a:tcPr marL="26120" marR="26120" marT="13060" marB="13060" anchor="b"/>
                </a:tc>
                <a:tc>
                  <a:txBody>
                    <a:bodyPr/>
                    <a:lstStyle/>
                    <a:p>
                      <a:pPr algn="ctr"/>
                      <a:r>
                        <a:rPr lang="en-IN" sz="1800" b="1" dirty="0"/>
                        <a:t>Description</a:t>
                      </a:r>
                      <a:endParaRPr lang="en-IN" sz="1800" dirty="0"/>
                    </a:p>
                  </a:txBody>
                  <a:tcPr marL="26120" marR="26120" marT="13060" marB="13060" anchor="b"/>
                </a:tc>
                <a:extLst>
                  <a:ext uri="{0D108BD9-81ED-4DB2-BD59-A6C34878D82A}">
                    <a16:rowId xmlns:a16="http://schemas.microsoft.com/office/drawing/2014/main" val="353944958"/>
                  </a:ext>
                </a:extLst>
              </a:tr>
              <a:tr h="378309">
                <a:tc>
                  <a:txBody>
                    <a:bodyPr/>
                    <a:lstStyle/>
                    <a:p>
                      <a:pPr lvl="1">
                        <a:lnSpc>
                          <a:spcPct val="150000"/>
                        </a:lnSpc>
                      </a:pPr>
                      <a:r>
                        <a:rPr lang="en-IN" sz="1800" b="1" dirty="0"/>
                        <a:t>Data Collection Practices</a:t>
                      </a:r>
                      <a:endParaRPr lang="en-IN" sz="1800" dirty="0"/>
                    </a:p>
                  </a:txBody>
                  <a:tcPr marL="26120" marR="26120" marT="13060" marB="13060" anchor="ctr"/>
                </a:tc>
                <a:tc>
                  <a:txBody>
                    <a:bodyPr/>
                    <a:lstStyle/>
                    <a:p>
                      <a:pPr lvl="1">
                        <a:lnSpc>
                          <a:spcPct val="150000"/>
                        </a:lnSpc>
                      </a:pPr>
                      <a:r>
                        <a:rPr lang="en-IN" sz="1800" dirty="0"/>
                        <a:t>The use of various technologies (e.g., satellite imagery, IoT sensors, social media data) to gather large datasets for environmental monitoring. </a:t>
                      </a:r>
                    </a:p>
                  </a:txBody>
                  <a:tcPr marL="26120" marR="26120" marT="13060" marB="13060" anchor="ctr"/>
                </a:tc>
                <a:extLst>
                  <a:ext uri="{0D108BD9-81ED-4DB2-BD59-A6C34878D82A}">
                    <a16:rowId xmlns:a16="http://schemas.microsoft.com/office/drawing/2014/main" val="555039092"/>
                  </a:ext>
                </a:extLst>
              </a:tr>
              <a:tr h="378309">
                <a:tc>
                  <a:txBody>
                    <a:bodyPr/>
                    <a:lstStyle/>
                    <a:p>
                      <a:pPr lvl="1">
                        <a:lnSpc>
                          <a:spcPct val="150000"/>
                        </a:lnSpc>
                      </a:pPr>
                      <a:r>
                        <a:rPr lang="en-IN" sz="1800" b="1" dirty="0"/>
                        <a:t>Informed Consent</a:t>
                      </a:r>
                      <a:endParaRPr lang="en-IN" sz="1800" dirty="0"/>
                    </a:p>
                  </a:txBody>
                  <a:tcPr marL="26120" marR="26120" marT="13060" marB="13060" anchor="ctr"/>
                </a:tc>
                <a:tc>
                  <a:txBody>
                    <a:bodyPr/>
                    <a:lstStyle/>
                    <a:p>
                      <a:pPr lvl="1">
                        <a:lnSpc>
                          <a:spcPct val="150000"/>
                        </a:lnSpc>
                      </a:pPr>
                      <a:r>
                        <a:rPr lang="en-US" sz="1800" dirty="0"/>
                        <a:t>The ethical principle that individuals must be aware of and agree to the data collection process. In many cases, individuals are not adequately informed about what data is being collected and for what purpose, undermining consent.</a:t>
                      </a:r>
                    </a:p>
                  </a:txBody>
                  <a:tcPr marL="26120" marR="26120" marT="13060" marB="13060" anchor="ctr"/>
                </a:tc>
                <a:extLst>
                  <a:ext uri="{0D108BD9-81ED-4DB2-BD59-A6C34878D82A}">
                    <a16:rowId xmlns:a16="http://schemas.microsoft.com/office/drawing/2014/main" val="1637365729"/>
                  </a:ext>
                </a:extLst>
              </a:tr>
              <a:tr h="715609">
                <a:tc>
                  <a:txBody>
                    <a:bodyPr/>
                    <a:lstStyle/>
                    <a:p>
                      <a:pPr lvl="1">
                        <a:lnSpc>
                          <a:spcPct val="150000"/>
                        </a:lnSpc>
                      </a:pPr>
                      <a:r>
                        <a:rPr lang="en-IN" sz="1800" b="1" dirty="0"/>
                        <a:t>Predictive Harm</a:t>
                      </a:r>
                      <a:endParaRPr lang="en-IN" sz="1800" dirty="0"/>
                    </a:p>
                  </a:txBody>
                  <a:tcPr marL="26120" marR="26120" marT="13060" marB="13060" anchor="ctr"/>
                </a:tc>
                <a:tc>
                  <a:txBody>
                    <a:bodyPr/>
                    <a:lstStyle/>
                    <a:p>
                      <a:pPr lvl="1">
                        <a:lnSpc>
                          <a:spcPct val="150000"/>
                        </a:lnSpc>
                      </a:pPr>
                      <a:r>
                        <a:rPr lang="en-US" sz="1800" dirty="0"/>
                        <a:t>The risk that AI-driven analysis may infer sensitive information (e.g., health status, socio-economic conditions) from environmental data, potentially leading to biased or discriminatory outcomes against certain communities.</a:t>
                      </a:r>
                    </a:p>
                  </a:txBody>
                  <a:tcPr marL="26120" marR="26120" marT="13060" marB="13060" anchor="ctr"/>
                </a:tc>
                <a:extLst>
                  <a:ext uri="{0D108BD9-81ED-4DB2-BD59-A6C34878D82A}">
                    <a16:rowId xmlns:a16="http://schemas.microsoft.com/office/drawing/2014/main" val="636040086"/>
                  </a:ext>
                </a:extLst>
              </a:tr>
            </a:tbl>
          </a:graphicData>
        </a:graphic>
      </p:graphicFrame>
    </p:spTree>
    <p:extLst>
      <p:ext uri="{BB962C8B-B14F-4D97-AF65-F5344CB8AC3E}">
        <p14:creationId xmlns:p14="http://schemas.microsoft.com/office/powerpoint/2010/main" val="2254472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27CEB37-7CDF-1999-C638-9E7D784AC6DC}"/>
              </a:ext>
            </a:extLst>
          </p:cNvPr>
          <p:cNvSpPr txBox="1"/>
          <p:nvPr/>
        </p:nvSpPr>
        <p:spPr>
          <a:xfrm>
            <a:off x="212230" y="962377"/>
            <a:ext cx="9546911" cy="400110"/>
          </a:xfrm>
          <a:prstGeom prst="rect">
            <a:avLst/>
          </a:prstGeom>
          <a:noFill/>
        </p:spPr>
        <p:txBody>
          <a:bodyPr wrap="square">
            <a:spAutoFit/>
          </a:bodyPr>
          <a:lstStyle/>
          <a:p>
            <a:r>
              <a:rPr lang="it-IT" sz="2000" b="1" dirty="0">
                <a:solidFill>
                  <a:srgbClr val="213163"/>
                </a:solidFill>
              </a:rPr>
              <a:t>Surveillance and Community Privacy</a:t>
            </a:r>
          </a:p>
        </p:txBody>
      </p:sp>
      <p:pic>
        <p:nvPicPr>
          <p:cNvPr id="18" name="Image 0" descr="preencoded.png">
            <a:extLst>
              <a:ext uri="{FF2B5EF4-FFF2-40B4-BE49-F238E27FC236}">
                <a16:creationId xmlns:a16="http://schemas.microsoft.com/office/drawing/2014/main" id="{78B2C511-5B92-1B09-2464-B87CA8A0C237}"/>
              </a:ext>
            </a:extLst>
          </p:cNvPr>
          <p:cNvPicPr>
            <a:picLocks noChangeAspect="1"/>
          </p:cNvPicPr>
          <p:nvPr/>
        </p:nvPicPr>
        <p:blipFill>
          <a:blip r:embed="rId3"/>
          <a:stretch>
            <a:fillRect/>
          </a:stretch>
        </p:blipFill>
        <p:spPr>
          <a:xfrm>
            <a:off x="8153095" y="962377"/>
            <a:ext cx="3826675" cy="5045133"/>
          </a:xfrm>
          <a:prstGeom prst="rect">
            <a:avLst/>
          </a:prstGeom>
        </p:spPr>
      </p:pic>
      <p:grpSp>
        <p:nvGrpSpPr>
          <p:cNvPr id="4" name="Group 3">
            <a:extLst>
              <a:ext uri="{FF2B5EF4-FFF2-40B4-BE49-F238E27FC236}">
                <a16:creationId xmlns:a16="http://schemas.microsoft.com/office/drawing/2014/main" id="{44BFB62D-91AD-A3AA-A87E-88E2BE88832F}"/>
              </a:ext>
            </a:extLst>
          </p:cNvPr>
          <p:cNvGrpSpPr/>
          <p:nvPr/>
        </p:nvGrpSpPr>
        <p:grpSpPr>
          <a:xfrm>
            <a:off x="212230" y="1606274"/>
            <a:ext cx="7506093" cy="4401236"/>
            <a:chOff x="212230" y="1606273"/>
            <a:chExt cx="7450455" cy="4995981"/>
          </a:xfrm>
        </p:grpSpPr>
        <p:grpSp>
          <p:nvGrpSpPr>
            <p:cNvPr id="2" name="Group 1">
              <a:extLst>
                <a:ext uri="{FF2B5EF4-FFF2-40B4-BE49-F238E27FC236}">
                  <a16:creationId xmlns:a16="http://schemas.microsoft.com/office/drawing/2014/main" id="{390E5296-56CB-01F2-A4D2-7416CA5076F3}"/>
                </a:ext>
              </a:extLst>
            </p:cNvPr>
            <p:cNvGrpSpPr/>
            <p:nvPr/>
          </p:nvGrpSpPr>
          <p:grpSpPr>
            <a:xfrm>
              <a:off x="212230" y="1606273"/>
              <a:ext cx="7450455" cy="2570559"/>
              <a:chOff x="212230" y="1606273"/>
              <a:chExt cx="7450455" cy="2570559"/>
            </a:xfrm>
          </p:grpSpPr>
          <p:sp>
            <p:nvSpPr>
              <p:cNvPr id="20" name="Shape 1">
                <a:extLst>
                  <a:ext uri="{FF2B5EF4-FFF2-40B4-BE49-F238E27FC236}">
                    <a16:creationId xmlns:a16="http://schemas.microsoft.com/office/drawing/2014/main" id="{114754A4-3BEB-65D7-E987-4076FD9E0485}"/>
                  </a:ext>
                </a:extLst>
              </p:cNvPr>
              <p:cNvSpPr/>
              <p:nvPr/>
            </p:nvSpPr>
            <p:spPr>
              <a:xfrm>
                <a:off x="212230" y="1606273"/>
                <a:ext cx="7450455" cy="2570559"/>
              </a:xfrm>
              <a:prstGeom prst="roundRect">
                <a:avLst>
                  <a:gd name="adj" fmla="val 3953"/>
                </a:avLst>
              </a:prstGeom>
              <a:solidFill>
                <a:srgbClr val="E1E1EA"/>
              </a:solidFill>
              <a:ln w="7620">
                <a:solidFill>
                  <a:srgbClr val="C7C7D0"/>
                </a:solidFill>
                <a:prstDash val="solid"/>
              </a:ln>
            </p:spPr>
            <p:txBody>
              <a:bodyPr/>
              <a:lstStyle/>
              <a:p>
                <a:endParaRPr lang="en-IN"/>
              </a:p>
            </p:txBody>
          </p:sp>
          <p:sp>
            <p:nvSpPr>
              <p:cNvPr id="21" name="Text 2">
                <a:extLst>
                  <a:ext uri="{FF2B5EF4-FFF2-40B4-BE49-F238E27FC236}">
                    <a16:creationId xmlns:a16="http://schemas.microsoft.com/office/drawing/2014/main" id="{7B53DD78-58CB-2974-C383-F4E92AC904D3}"/>
                  </a:ext>
                </a:extLst>
              </p:cNvPr>
              <p:cNvSpPr/>
              <p:nvPr/>
            </p:nvSpPr>
            <p:spPr>
              <a:xfrm>
                <a:off x="461785" y="1855828"/>
                <a:ext cx="3649980" cy="378023"/>
              </a:xfrm>
              <a:prstGeom prst="rect">
                <a:avLst/>
              </a:prstGeom>
              <a:noFill/>
              <a:ln/>
            </p:spPr>
            <p:txBody>
              <a:bodyPr wrap="none" lIns="0" tIns="0" rIns="0" bIns="0" rtlCol="0" anchor="t"/>
              <a:lstStyle/>
              <a:p>
                <a:pPr marL="0" indent="0">
                  <a:lnSpc>
                    <a:spcPts val="2950"/>
                  </a:lnSpc>
                  <a:buNone/>
                </a:pPr>
                <a:r>
                  <a:rPr lang="en-US" sz="1800" b="1" dirty="0">
                    <a:solidFill>
                      <a:schemeClr val="tx1"/>
                    </a:solidFill>
                    <a:latin typeface="+mj-lt"/>
                    <a:ea typeface="Raleway" pitchFamily="34" charset="-122"/>
                    <a:cs typeface="Raleway" pitchFamily="34" charset="-120"/>
                  </a:rPr>
                  <a:t>Surveillance Technologies</a:t>
                </a:r>
                <a:endParaRPr lang="en-US" sz="1800" b="1" dirty="0">
                  <a:solidFill>
                    <a:schemeClr val="tx1"/>
                  </a:solidFill>
                  <a:latin typeface="+mj-lt"/>
                </a:endParaRPr>
              </a:p>
            </p:txBody>
          </p:sp>
          <p:sp>
            <p:nvSpPr>
              <p:cNvPr id="22" name="Text 3">
                <a:extLst>
                  <a:ext uri="{FF2B5EF4-FFF2-40B4-BE49-F238E27FC236}">
                    <a16:creationId xmlns:a16="http://schemas.microsoft.com/office/drawing/2014/main" id="{DC5B4D41-E46E-F870-3FEB-D26665670085}"/>
                  </a:ext>
                </a:extLst>
              </p:cNvPr>
              <p:cNvSpPr/>
              <p:nvPr/>
            </p:nvSpPr>
            <p:spPr>
              <a:xfrm>
                <a:off x="461785" y="2378989"/>
                <a:ext cx="6951345" cy="1548289"/>
              </a:xfrm>
              <a:prstGeom prst="rect">
                <a:avLst/>
              </a:prstGeom>
              <a:noFill/>
              <a:ln/>
            </p:spPr>
            <p:txBody>
              <a:bodyPr wrap="square" lIns="0" tIns="0" rIns="0" bIns="0" rtlCol="0" anchor="t"/>
              <a:lstStyle/>
              <a:p>
                <a:pPr marL="0" indent="0">
                  <a:lnSpc>
                    <a:spcPts val="3000"/>
                  </a:lnSpc>
                  <a:buNone/>
                </a:pPr>
                <a:r>
                  <a:rPr lang="en-US" sz="1800" dirty="0">
                    <a:solidFill>
                      <a:schemeClr val="tx1"/>
                    </a:solidFill>
                    <a:latin typeface="+mj-lt"/>
                    <a:ea typeface="Roboto" pitchFamily="34" charset="-122"/>
                    <a:cs typeface="Roboto" pitchFamily="34" charset="-120"/>
                  </a:rPr>
                  <a:t>Drones and facial recognition technologies used in environmental monitoring can inadvertently capture images or video footage of people, raising concerns about surveillance and privacy violations.</a:t>
                </a:r>
                <a:endParaRPr lang="en-US" sz="1800" dirty="0">
                  <a:solidFill>
                    <a:schemeClr val="tx1"/>
                  </a:solidFill>
                  <a:latin typeface="+mj-lt"/>
                </a:endParaRPr>
              </a:p>
            </p:txBody>
          </p:sp>
        </p:grpSp>
        <p:grpSp>
          <p:nvGrpSpPr>
            <p:cNvPr id="3" name="Group 2">
              <a:extLst>
                <a:ext uri="{FF2B5EF4-FFF2-40B4-BE49-F238E27FC236}">
                  <a16:creationId xmlns:a16="http://schemas.microsoft.com/office/drawing/2014/main" id="{A41724E0-4023-99E3-786F-75762ACECCBC}"/>
                </a:ext>
              </a:extLst>
            </p:cNvPr>
            <p:cNvGrpSpPr/>
            <p:nvPr/>
          </p:nvGrpSpPr>
          <p:grpSpPr>
            <a:xfrm>
              <a:off x="212230" y="4418767"/>
              <a:ext cx="7450455" cy="2183487"/>
              <a:chOff x="212230" y="4418767"/>
              <a:chExt cx="7450455" cy="2183487"/>
            </a:xfrm>
          </p:grpSpPr>
          <p:sp>
            <p:nvSpPr>
              <p:cNvPr id="23" name="Shape 4">
                <a:extLst>
                  <a:ext uri="{FF2B5EF4-FFF2-40B4-BE49-F238E27FC236}">
                    <a16:creationId xmlns:a16="http://schemas.microsoft.com/office/drawing/2014/main" id="{29EAC87E-E47F-8F97-005B-569C384503A5}"/>
                  </a:ext>
                </a:extLst>
              </p:cNvPr>
              <p:cNvSpPr/>
              <p:nvPr/>
            </p:nvSpPr>
            <p:spPr>
              <a:xfrm>
                <a:off x="212230" y="4418767"/>
                <a:ext cx="7450455" cy="2183487"/>
              </a:xfrm>
              <a:prstGeom prst="roundRect">
                <a:avLst>
                  <a:gd name="adj" fmla="val 4654"/>
                </a:avLst>
              </a:prstGeom>
              <a:solidFill>
                <a:srgbClr val="E1E1EA"/>
              </a:solidFill>
              <a:ln w="7620">
                <a:solidFill>
                  <a:srgbClr val="C7C7D0"/>
                </a:solidFill>
                <a:prstDash val="solid"/>
              </a:ln>
            </p:spPr>
            <p:txBody>
              <a:bodyPr/>
              <a:lstStyle/>
              <a:p>
                <a:endParaRPr lang="en-IN"/>
              </a:p>
            </p:txBody>
          </p:sp>
          <p:sp>
            <p:nvSpPr>
              <p:cNvPr id="24" name="Text 5">
                <a:extLst>
                  <a:ext uri="{FF2B5EF4-FFF2-40B4-BE49-F238E27FC236}">
                    <a16:creationId xmlns:a16="http://schemas.microsoft.com/office/drawing/2014/main" id="{8EE1F7BF-D0A8-1139-E40C-2DEC9956EF48}"/>
                  </a:ext>
                </a:extLst>
              </p:cNvPr>
              <p:cNvSpPr/>
              <p:nvPr/>
            </p:nvSpPr>
            <p:spPr>
              <a:xfrm>
                <a:off x="461785" y="4668322"/>
                <a:ext cx="3338155" cy="378023"/>
              </a:xfrm>
              <a:prstGeom prst="rect">
                <a:avLst/>
              </a:prstGeom>
              <a:noFill/>
              <a:ln/>
            </p:spPr>
            <p:txBody>
              <a:bodyPr wrap="none" lIns="0" tIns="0" rIns="0" bIns="0" rtlCol="0" anchor="t"/>
              <a:lstStyle/>
              <a:p>
                <a:pPr marL="0" indent="0">
                  <a:lnSpc>
                    <a:spcPts val="2950"/>
                  </a:lnSpc>
                  <a:buNone/>
                </a:pPr>
                <a:r>
                  <a:rPr lang="en-US" sz="1800" b="1" dirty="0">
                    <a:solidFill>
                      <a:schemeClr val="tx1"/>
                    </a:solidFill>
                    <a:latin typeface="+mj-lt"/>
                    <a:ea typeface="Raleway" pitchFamily="34" charset="-122"/>
                    <a:cs typeface="Raleway" pitchFamily="34" charset="-120"/>
                  </a:rPr>
                  <a:t>Impact on Communities</a:t>
                </a:r>
                <a:endParaRPr lang="en-US" sz="1800" b="1" dirty="0">
                  <a:solidFill>
                    <a:schemeClr val="tx1"/>
                  </a:solidFill>
                  <a:latin typeface="+mj-lt"/>
                </a:endParaRPr>
              </a:p>
            </p:txBody>
          </p:sp>
          <p:sp>
            <p:nvSpPr>
              <p:cNvPr id="25" name="Text 6">
                <a:extLst>
                  <a:ext uri="{FF2B5EF4-FFF2-40B4-BE49-F238E27FC236}">
                    <a16:creationId xmlns:a16="http://schemas.microsoft.com/office/drawing/2014/main" id="{AE2F265E-6E9D-0A7A-046C-D01C0D7E560C}"/>
                  </a:ext>
                </a:extLst>
              </p:cNvPr>
              <p:cNvSpPr/>
              <p:nvPr/>
            </p:nvSpPr>
            <p:spPr>
              <a:xfrm>
                <a:off x="461785" y="5191483"/>
                <a:ext cx="6951345" cy="1161217"/>
              </a:xfrm>
              <a:prstGeom prst="rect">
                <a:avLst/>
              </a:prstGeom>
              <a:noFill/>
              <a:ln/>
            </p:spPr>
            <p:txBody>
              <a:bodyPr wrap="square" lIns="0" tIns="0" rIns="0" bIns="0" rtlCol="0" anchor="t"/>
              <a:lstStyle/>
              <a:p>
                <a:pPr marL="0" indent="0">
                  <a:lnSpc>
                    <a:spcPts val="3000"/>
                  </a:lnSpc>
                  <a:buNone/>
                </a:pPr>
                <a:r>
                  <a:rPr lang="en-US" sz="1800" dirty="0">
                    <a:solidFill>
                      <a:schemeClr val="tx1"/>
                    </a:solidFill>
                    <a:latin typeface="+mj-lt"/>
                    <a:ea typeface="Roboto" pitchFamily="34" charset="-122"/>
                    <a:cs typeface="Roboto" pitchFamily="34" charset="-120"/>
                  </a:rPr>
                  <a:t>AI-based environmental monitoring can disproportionately affect disadvantaged communities, especially those in polluted areas, leading to feelings of resentment and mistrust.</a:t>
                </a:r>
                <a:endParaRPr lang="en-US" sz="1800" dirty="0">
                  <a:solidFill>
                    <a:schemeClr val="tx1"/>
                  </a:solidFill>
                  <a:latin typeface="+mj-lt"/>
                </a:endParaRPr>
              </a:p>
            </p:txBody>
          </p:sp>
        </p:grpSp>
      </p:grpSp>
      <p:sp>
        <p:nvSpPr>
          <p:cNvPr id="5" name="TextBox 4">
            <a:extLst>
              <a:ext uri="{FF2B5EF4-FFF2-40B4-BE49-F238E27FC236}">
                <a16:creationId xmlns:a16="http://schemas.microsoft.com/office/drawing/2014/main" id="{90A149F5-71E6-6028-35A2-328E04726E45}"/>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6" name="TextBox 5">
            <a:extLst>
              <a:ext uri="{FF2B5EF4-FFF2-40B4-BE49-F238E27FC236}">
                <a16:creationId xmlns:a16="http://schemas.microsoft.com/office/drawing/2014/main" id="{1AB1E53B-6951-D1FA-72FE-72FF5F538E5C}"/>
              </a:ext>
            </a:extLst>
          </p:cNvPr>
          <p:cNvSpPr txBox="1"/>
          <p:nvPr/>
        </p:nvSpPr>
        <p:spPr>
          <a:xfrm>
            <a:off x="880528" y="6135329"/>
            <a:ext cx="8998257" cy="276999"/>
          </a:xfrm>
          <a:prstGeom prst="rect">
            <a:avLst/>
          </a:prstGeom>
          <a:noFill/>
        </p:spPr>
        <p:txBody>
          <a:bodyPr wrap="square" rtlCol="0">
            <a:spAutoFit/>
          </a:bodyPr>
          <a:lstStyle/>
          <a:p>
            <a:pPr>
              <a:spcAft>
                <a:spcPts val="800"/>
              </a:spcAft>
            </a:pPr>
            <a:r>
              <a:rPr lang="en-US" sz="1200" dirty="0">
                <a:solidFill>
                  <a:srgbClr val="0000FF"/>
                </a:solidFill>
                <a:latin typeface="+mn-lt"/>
              </a:rPr>
              <a:t>I</a:t>
            </a:r>
            <a:r>
              <a:rPr lang="en-IN" sz="1200" dirty="0">
                <a:solidFill>
                  <a:srgbClr val="0000FF"/>
                </a:solidFill>
                <a:latin typeface="+mn-lt"/>
              </a:rPr>
              <a:t>mage generated using AI tool</a:t>
            </a:r>
          </a:p>
        </p:txBody>
      </p:sp>
      <p:cxnSp>
        <p:nvCxnSpPr>
          <p:cNvPr id="7" name="Straight Connector 6">
            <a:extLst>
              <a:ext uri="{FF2B5EF4-FFF2-40B4-BE49-F238E27FC236}">
                <a16:creationId xmlns:a16="http://schemas.microsoft.com/office/drawing/2014/main" id="{F3665515-1C1C-9D70-E55D-4723BA4FF3BD}"/>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717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9355ADF-53A7-E613-6997-0E4D142CAB2D}"/>
              </a:ext>
            </a:extLst>
          </p:cNvPr>
          <p:cNvPicPr>
            <a:picLocks noChangeAspect="1"/>
          </p:cNvPicPr>
          <p:nvPr/>
        </p:nvPicPr>
        <p:blipFill>
          <a:blip r:embed="rId3"/>
          <a:stretch>
            <a:fillRect/>
          </a:stretch>
        </p:blipFill>
        <p:spPr>
          <a:xfrm>
            <a:off x="9289997" y="782894"/>
            <a:ext cx="2902003" cy="5047635"/>
          </a:xfrm>
          <a:prstGeom prst="rect">
            <a:avLst/>
          </a:prstGeom>
        </p:spPr>
      </p:pic>
      <p:sp>
        <p:nvSpPr>
          <p:cNvPr id="15" name="Text 2">
            <a:extLst>
              <a:ext uri="{FF2B5EF4-FFF2-40B4-BE49-F238E27FC236}">
                <a16:creationId xmlns:a16="http://schemas.microsoft.com/office/drawing/2014/main" id="{ABB6FC01-1C03-5848-2549-163A5FBF38AF}"/>
              </a:ext>
            </a:extLst>
          </p:cNvPr>
          <p:cNvSpPr/>
          <p:nvPr/>
        </p:nvSpPr>
        <p:spPr>
          <a:xfrm>
            <a:off x="1304668" y="2236171"/>
            <a:ext cx="7800016" cy="536734"/>
          </a:xfrm>
          <a:prstGeom prst="rect">
            <a:avLst/>
          </a:prstGeom>
          <a:noFill/>
          <a:ln/>
        </p:spPr>
        <p:txBody>
          <a:bodyPr wrap="square" lIns="0" tIns="0" rIns="0" bIns="0" rtlCol="0" anchor="t"/>
          <a:lstStyle/>
          <a:p>
            <a:pPr algn="just">
              <a:lnSpc>
                <a:spcPts val="2100"/>
              </a:lnSpc>
            </a:pPr>
            <a:r>
              <a:rPr lang="en-US" sz="1600" b="1" dirty="0">
                <a:solidFill>
                  <a:schemeClr val="tx1"/>
                </a:solidFill>
                <a:latin typeface="+mj-lt"/>
                <a:ea typeface="Raleway" pitchFamily="34" charset="-122"/>
                <a:cs typeface="Raleway" pitchFamily="34" charset="-120"/>
              </a:rPr>
              <a:t>Transparent Data Practices</a:t>
            </a:r>
            <a:endParaRPr lang="en-US" sz="1600" b="1" dirty="0">
              <a:solidFill>
                <a:schemeClr val="tx1"/>
              </a:solidFill>
              <a:latin typeface="+mj-lt"/>
            </a:endParaRPr>
          </a:p>
          <a:p>
            <a:pPr marL="0" indent="0" algn="just">
              <a:lnSpc>
                <a:spcPts val="2100"/>
              </a:lnSpc>
              <a:buNone/>
            </a:pPr>
            <a:r>
              <a:rPr lang="en-US" sz="1600" dirty="0">
                <a:solidFill>
                  <a:schemeClr val="tx1"/>
                </a:solidFill>
                <a:latin typeface="+mj-lt"/>
                <a:ea typeface="Roboto" pitchFamily="34" charset="-122"/>
                <a:cs typeface="Roboto" pitchFamily="34" charset="-120"/>
              </a:rPr>
              <a:t>Organizations should be transparent about data collection practices, including the purpose, scope, and retention of data. This fosters trust and allows individuals to make informed choices.</a:t>
            </a:r>
            <a:endParaRPr lang="en-US" sz="1600" dirty="0">
              <a:solidFill>
                <a:schemeClr val="tx1"/>
              </a:solidFill>
              <a:latin typeface="+mj-lt"/>
            </a:endParaRPr>
          </a:p>
        </p:txBody>
      </p:sp>
      <p:pic>
        <p:nvPicPr>
          <p:cNvPr id="16" name="Image 2" descr="preencoded.png">
            <a:extLst>
              <a:ext uri="{FF2B5EF4-FFF2-40B4-BE49-F238E27FC236}">
                <a16:creationId xmlns:a16="http://schemas.microsoft.com/office/drawing/2014/main" id="{AA286132-AC73-6BC3-EE8E-67AE3EA9FB9C}"/>
              </a:ext>
            </a:extLst>
          </p:cNvPr>
          <p:cNvPicPr>
            <a:picLocks noChangeAspect="1"/>
          </p:cNvPicPr>
          <p:nvPr/>
        </p:nvPicPr>
        <p:blipFill>
          <a:blip r:embed="rId4"/>
          <a:stretch>
            <a:fillRect/>
          </a:stretch>
        </p:blipFill>
        <p:spPr>
          <a:xfrm>
            <a:off x="527645" y="3219331"/>
            <a:ext cx="433211" cy="419338"/>
          </a:xfrm>
          <a:prstGeom prst="rect">
            <a:avLst/>
          </a:prstGeom>
        </p:spPr>
      </p:pic>
      <p:sp>
        <p:nvSpPr>
          <p:cNvPr id="18" name="Text 4">
            <a:extLst>
              <a:ext uri="{FF2B5EF4-FFF2-40B4-BE49-F238E27FC236}">
                <a16:creationId xmlns:a16="http://schemas.microsoft.com/office/drawing/2014/main" id="{4EBB0EE0-3929-2C4F-2454-0C58A1375033}"/>
              </a:ext>
            </a:extLst>
          </p:cNvPr>
          <p:cNvSpPr/>
          <p:nvPr/>
        </p:nvSpPr>
        <p:spPr>
          <a:xfrm>
            <a:off x="1279563" y="3638906"/>
            <a:ext cx="7610621" cy="536734"/>
          </a:xfrm>
          <a:prstGeom prst="rect">
            <a:avLst/>
          </a:prstGeom>
          <a:noFill/>
          <a:ln/>
        </p:spPr>
        <p:txBody>
          <a:bodyPr wrap="square" lIns="0" tIns="0" rIns="0" bIns="0" rtlCol="0" anchor="t"/>
          <a:lstStyle/>
          <a:p>
            <a:pPr algn="just">
              <a:lnSpc>
                <a:spcPts val="2100"/>
              </a:lnSpc>
            </a:pPr>
            <a:r>
              <a:rPr lang="en-US" sz="1600" b="1" dirty="0">
                <a:solidFill>
                  <a:schemeClr val="tx1"/>
                </a:solidFill>
                <a:latin typeface="+mj-lt"/>
                <a:ea typeface="Raleway" pitchFamily="34" charset="-122"/>
                <a:cs typeface="Raleway" pitchFamily="34" charset="-120"/>
              </a:rPr>
              <a:t>Ethical Principles and Regulations</a:t>
            </a:r>
            <a:endParaRPr lang="en-US" sz="1600" dirty="0">
              <a:solidFill>
                <a:schemeClr val="tx1"/>
              </a:solidFill>
              <a:latin typeface="+mj-lt"/>
              <a:ea typeface="Roboto" pitchFamily="34" charset="-122"/>
              <a:cs typeface="Roboto" pitchFamily="34" charset="-120"/>
            </a:endParaRPr>
          </a:p>
          <a:p>
            <a:pPr marL="0" indent="0" algn="just">
              <a:lnSpc>
                <a:spcPts val="2100"/>
              </a:lnSpc>
              <a:buNone/>
            </a:pPr>
            <a:r>
              <a:rPr lang="en-US" sz="1600" dirty="0">
                <a:solidFill>
                  <a:schemeClr val="tx1"/>
                </a:solidFill>
                <a:latin typeface="+mj-lt"/>
                <a:ea typeface="Roboto" pitchFamily="34" charset="-122"/>
                <a:cs typeface="Roboto" pitchFamily="34" charset="-120"/>
              </a:rPr>
              <a:t>Organizations should adhere to existing privacy regulations and develop their own ethical standards to ensure responsible data handling and minimize privacy risks.</a:t>
            </a:r>
            <a:endParaRPr lang="en-US" sz="1600" dirty="0">
              <a:solidFill>
                <a:schemeClr val="tx1"/>
              </a:solidFill>
              <a:latin typeface="+mj-lt"/>
            </a:endParaRPr>
          </a:p>
        </p:txBody>
      </p:sp>
      <p:pic>
        <p:nvPicPr>
          <p:cNvPr id="19" name="Image 3" descr="preencoded.png">
            <a:extLst>
              <a:ext uri="{FF2B5EF4-FFF2-40B4-BE49-F238E27FC236}">
                <a16:creationId xmlns:a16="http://schemas.microsoft.com/office/drawing/2014/main" id="{AEF1D925-F3E7-1AA8-17BF-1632B651FCD0}"/>
              </a:ext>
            </a:extLst>
          </p:cNvPr>
          <p:cNvPicPr>
            <a:picLocks noChangeAspect="1"/>
          </p:cNvPicPr>
          <p:nvPr/>
        </p:nvPicPr>
        <p:blipFill>
          <a:blip r:embed="rId5"/>
          <a:stretch>
            <a:fillRect/>
          </a:stretch>
        </p:blipFill>
        <p:spPr>
          <a:xfrm>
            <a:off x="527645" y="4691848"/>
            <a:ext cx="433211" cy="419338"/>
          </a:xfrm>
          <a:prstGeom prst="rect">
            <a:avLst/>
          </a:prstGeom>
        </p:spPr>
      </p:pic>
      <p:sp>
        <p:nvSpPr>
          <p:cNvPr id="21" name="Text 6">
            <a:extLst>
              <a:ext uri="{FF2B5EF4-FFF2-40B4-BE49-F238E27FC236}">
                <a16:creationId xmlns:a16="http://schemas.microsoft.com/office/drawing/2014/main" id="{253048F9-6ECB-ED51-F43B-37D862351DA4}"/>
              </a:ext>
            </a:extLst>
          </p:cNvPr>
          <p:cNvSpPr/>
          <p:nvPr/>
        </p:nvSpPr>
        <p:spPr>
          <a:xfrm>
            <a:off x="1279563" y="4901517"/>
            <a:ext cx="7783061" cy="536734"/>
          </a:xfrm>
          <a:prstGeom prst="rect">
            <a:avLst/>
          </a:prstGeom>
          <a:noFill/>
          <a:ln/>
        </p:spPr>
        <p:txBody>
          <a:bodyPr wrap="square" lIns="0" tIns="0" rIns="0" bIns="0" rtlCol="0" anchor="t"/>
          <a:lstStyle/>
          <a:p>
            <a:pPr algn="just">
              <a:lnSpc>
                <a:spcPts val="2100"/>
              </a:lnSpc>
            </a:pPr>
            <a:r>
              <a:rPr lang="en-US" sz="1600" b="1" dirty="0">
                <a:solidFill>
                  <a:schemeClr val="tx1"/>
                </a:solidFill>
                <a:latin typeface="+mj-lt"/>
                <a:ea typeface="Raleway" pitchFamily="34" charset="-122"/>
                <a:cs typeface="Raleway" pitchFamily="34" charset="-120"/>
              </a:rPr>
              <a:t>Community Engagement</a:t>
            </a:r>
            <a:endParaRPr lang="en-US" sz="1600" b="1" dirty="0">
              <a:solidFill>
                <a:schemeClr val="tx1"/>
              </a:solidFill>
              <a:latin typeface="+mj-lt"/>
            </a:endParaRPr>
          </a:p>
          <a:p>
            <a:pPr marL="0" indent="0" algn="just">
              <a:lnSpc>
                <a:spcPts val="2100"/>
              </a:lnSpc>
              <a:buNone/>
            </a:pPr>
            <a:r>
              <a:rPr lang="en-US" sz="1600" dirty="0">
                <a:solidFill>
                  <a:schemeClr val="tx1"/>
                </a:solidFill>
                <a:latin typeface="+mj-lt"/>
                <a:ea typeface="Roboto" pitchFamily="34" charset="-122"/>
                <a:cs typeface="Roboto" pitchFamily="34" charset="-120"/>
              </a:rPr>
              <a:t>Engaging with communities in the development and implementation of AI-based environmental monitoring systems helps address privacy concerns and fosters a sense of ownership and responsibility.</a:t>
            </a:r>
            <a:endParaRPr lang="en-US" sz="1600" dirty="0">
              <a:solidFill>
                <a:schemeClr val="tx1"/>
              </a:solidFill>
              <a:latin typeface="+mj-lt"/>
            </a:endParaRPr>
          </a:p>
        </p:txBody>
      </p:sp>
      <p:sp>
        <p:nvSpPr>
          <p:cNvPr id="29" name="TextBox 28">
            <a:extLst>
              <a:ext uri="{FF2B5EF4-FFF2-40B4-BE49-F238E27FC236}">
                <a16:creationId xmlns:a16="http://schemas.microsoft.com/office/drawing/2014/main" id="{01BCD97F-82A9-ED6D-2DCC-68F9E7C10635}"/>
              </a:ext>
            </a:extLst>
          </p:cNvPr>
          <p:cNvSpPr txBox="1"/>
          <p:nvPr/>
        </p:nvSpPr>
        <p:spPr>
          <a:xfrm>
            <a:off x="347003" y="1044891"/>
            <a:ext cx="6105378" cy="369332"/>
          </a:xfrm>
          <a:prstGeom prst="rect">
            <a:avLst/>
          </a:prstGeom>
          <a:noFill/>
        </p:spPr>
        <p:txBody>
          <a:bodyPr wrap="square">
            <a:spAutoFit/>
          </a:bodyPr>
          <a:lstStyle/>
          <a:p>
            <a:r>
              <a:rPr lang="en-US" sz="1800" b="1" dirty="0">
                <a:solidFill>
                  <a:srgbClr val="213163"/>
                </a:solidFill>
              </a:rPr>
              <a:t>Balancing Environmental Goals with Privacy Rights</a:t>
            </a:r>
          </a:p>
        </p:txBody>
      </p:sp>
      <p:sp>
        <p:nvSpPr>
          <p:cNvPr id="3" name="TextBox 2">
            <a:extLst>
              <a:ext uri="{FF2B5EF4-FFF2-40B4-BE49-F238E27FC236}">
                <a16:creationId xmlns:a16="http://schemas.microsoft.com/office/drawing/2014/main" id="{CCA0F17C-ECF3-2377-21B7-7BD8F21F27F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4" name="TextBox 3">
            <a:extLst>
              <a:ext uri="{FF2B5EF4-FFF2-40B4-BE49-F238E27FC236}">
                <a16:creationId xmlns:a16="http://schemas.microsoft.com/office/drawing/2014/main" id="{339CA051-1ACA-1825-AE28-1D5B329895F1}"/>
              </a:ext>
            </a:extLst>
          </p:cNvPr>
          <p:cNvSpPr txBox="1"/>
          <p:nvPr/>
        </p:nvSpPr>
        <p:spPr>
          <a:xfrm>
            <a:off x="880528" y="6135329"/>
            <a:ext cx="8998257" cy="276999"/>
          </a:xfrm>
          <a:prstGeom prst="rect">
            <a:avLst/>
          </a:prstGeom>
          <a:noFill/>
        </p:spPr>
        <p:txBody>
          <a:bodyPr wrap="square" rtlCol="0">
            <a:spAutoFit/>
          </a:bodyPr>
          <a:lstStyle/>
          <a:p>
            <a:pPr>
              <a:spcAft>
                <a:spcPts val="800"/>
              </a:spcAft>
            </a:pPr>
            <a:r>
              <a:rPr lang="en-US" sz="1200" dirty="0">
                <a:solidFill>
                  <a:srgbClr val="0000FF"/>
                </a:solidFill>
                <a:latin typeface="+mn-lt"/>
              </a:rPr>
              <a:t>I</a:t>
            </a:r>
            <a:r>
              <a:rPr lang="en-IN" sz="1200" dirty="0">
                <a:solidFill>
                  <a:srgbClr val="0000FF"/>
                </a:solidFill>
                <a:latin typeface="+mn-lt"/>
              </a:rPr>
              <a:t>mage generated using AI tool</a:t>
            </a:r>
          </a:p>
        </p:txBody>
      </p:sp>
      <p:cxnSp>
        <p:nvCxnSpPr>
          <p:cNvPr id="5" name="Straight Connector 4">
            <a:extLst>
              <a:ext uri="{FF2B5EF4-FFF2-40B4-BE49-F238E27FC236}">
                <a16:creationId xmlns:a16="http://schemas.microsoft.com/office/drawing/2014/main" id="{EF2274B1-9DC2-1A56-703F-A5D59F36BBEA}"/>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723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CE878C-5D20-5AEA-8154-A38A7050A082}"/>
              </a:ext>
            </a:extLst>
          </p:cNvPr>
          <p:cNvSpPr txBox="1"/>
          <p:nvPr/>
        </p:nvSpPr>
        <p:spPr>
          <a:xfrm>
            <a:off x="202071" y="972537"/>
            <a:ext cx="7366347" cy="400110"/>
          </a:xfrm>
          <a:prstGeom prst="rect">
            <a:avLst/>
          </a:prstGeom>
          <a:noFill/>
        </p:spPr>
        <p:txBody>
          <a:bodyPr wrap="square">
            <a:spAutoFit/>
          </a:bodyPr>
          <a:lstStyle/>
          <a:p>
            <a:r>
              <a:rPr lang="en-US" sz="2000" b="1" dirty="0">
                <a:solidFill>
                  <a:srgbClr val="213163"/>
                </a:solidFill>
              </a:rPr>
              <a:t>Future Trends in AI Ethics, Fairness, and Sustainability</a:t>
            </a:r>
          </a:p>
        </p:txBody>
      </p:sp>
      <p:sp>
        <p:nvSpPr>
          <p:cNvPr id="6" name="TextBox 5">
            <a:extLst>
              <a:ext uri="{FF2B5EF4-FFF2-40B4-BE49-F238E27FC236}">
                <a16:creationId xmlns:a16="http://schemas.microsoft.com/office/drawing/2014/main" id="{81E503CE-B4BF-676C-203E-9A0C2DE15023}"/>
              </a:ext>
            </a:extLst>
          </p:cNvPr>
          <p:cNvSpPr txBox="1"/>
          <p:nvPr/>
        </p:nvSpPr>
        <p:spPr>
          <a:xfrm>
            <a:off x="277585" y="1372647"/>
            <a:ext cx="5978943" cy="3225883"/>
          </a:xfrm>
          <a:prstGeom prst="rect">
            <a:avLst/>
          </a:prstGeom>
          <a:noFill/>
        </p:spPr>
        <p:txBody>
          <a:bodyPr wrap="square">
            <a:spAutoFit/>
          </a:bodyPr>
          <a:lstStyle/>
          <a:p>
            <a:pPr marL="0" indent="0">
              <a:lnSpc>
                <a:spcPts val="3100"/>
              </a:lnSpc>
              <a:buNone/>
            </a:pPr>
            <a:r>
              <a:rPr lang="en-US" sz="1800" dirty="0">
                <a:solidFill>
                  <a:schemeClr val="tx1"/>
                </a:solidFill>
                <a:latin typeface="+mj-lt"/>
              </a:rPr>
              <a:t>As AI evolves, three key trends are shaping the future of AI ethics:</a:t>
            </a:r>
          </a:p>
          <a:p>
            <a:pPr marL="285750" indent="-285750">
              <a:lnSpc>
                <a:spcPts val="3100"/>
              </a:lnSpc>
              <a:buFont typeface="Arial" panose="020B0604020202020204" pitchFamily="34" charset="0"/>
              <a:buChar char="•"/>
            </a:pPr>
            <a:r>
              <a:rPr lang="en-US" sz="1800" b="1" dirty="0">
                <a:solidFill>
                  <a:schemeClr val="tx1"/>
                </a:solidFill>
                <a:latin typeface="+mj-lt"/>
              </a:rPr>
              <a:t>Sustainable AI Development:</a:t>
            </a:r>
            <a:r>
              <a:rPr lang="en-US" sz="1800" dirty="0">
                <a:solidFill>
                  <a:schemeClr val="tx1"/>
                </a:solidFill>
                <a:latin typeface="+mj-lt"/>
              </a:rPr>
              <a:t> Promotes environmentally friendly and socially responsible AI practices, minimizing ecological impact.</a:t>
            </a:r>
          </a:p>
          <a:p>
            <a:pPr marL="285750" indent="-285750">
              <a:lnSpc>
                <a:spcPts val="3100"/>
              </a:lnSpc>
              <a:buFont typeface="Arial" panose="020B0604020202020204" pitchFamily="34" charset="0"/>
              <a:buChar char="•"/>
            </a:pPr>
            <a:r>
              <a:rPr lang="en-US" sz="1800" b="1" dirty="0">
                <a:solidFill>
                  <a:schemeClr val="tx1"/>
                </a:solidFill>
                <a:latin typeface="+mj-lt"/>
              </a:rPr>
              <a:t>AI for Social Good:</a:t>
            </a:r>
            <a:r>
              <a:rPr lang="en-US" sz="1800" dirty="0">
                <a:solidFill>
                  <a:schemeClr val="tx1"/>
                </a:solidFill>
                <a:latin typeface="+mj-lt"/>
              </a:rPr>
              <a:t> Leverages AI to address societal challenges and improve quality of life, ensuring advancements benefit all.</a:t>
            </a:r>
          </a:p>
        </p:txBody>
      </p:sp>
      <p:pic>
        <p:nvPicPr>
          <p:cNvPr id="7170" name="Picture 2">
            <a:extLst>
              <a:ext uri="{FF2B5EF4-FFF2-40B4-BE49-F238E27FC236}">
                <a16:creationId xmlns:a16="http://schemas.microsoft.com/office/drawing/2014/main" id="{A6EB4A79-0DC2-6077-62C8-F5BA3A362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92686" y="1712958"/>
            <a:ext cx="5121729" cy="43270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6ECE04F-7835-7261-5DD8-15FAA869DAB9}"/>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8" name="TextBox 7">
            <a:extLst>
              <a:ext uri="{FF2B5EF4-FFF2-40B4-BE49-F238E27FC236}">
                <a16:creationId xmlns:a16="http://schemas.microsoft.com/office/drawing/2014/main" id="{75FFDF4A-43F4-2F8C-5C1D-F448D91C2F56}"/>
              </a:ext>
            </a:extLst>
          </p:cNvPr>
          <p:cNvSpPr txBox="1"/>
          <p:nvPr/>
        </p:nvSpPr>
        <p:spPr>
          <a:xfrm>
            <a:off x="880528" y="6135329"/>
            <a:ext cx="8998257"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https://www.linkedin.com/pulse/navigating-future-ai-path-ethical-sustainable-innovation-aditya-raj-nwzpe/</a:t>
            </a:r>
          </a:p>
        </p:txBody>
      </p:sp>
      <p:cxnSp>
        <p:nvCxnSpPr>
          <p:cNvPr id="9" name="Straight Connector 8">
            <a:extLst>
              <a:ext uri="{FF2B5EF4-FFF2-40B4-BE49-F238E27FC236}">
                <a16:creationId xmlns:a16="http://schemas.microsoft.com/office/drawing/2014/main" id="{7B91AA84-7C16-9073-6E0E-CC1610E59CEE}"/>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576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a:extLst>
              <a:ext uri="{FF2B5EF4-FFF2-40B4-BE49-F238E27FC236}">
                <a16:creationId xmlns:a16="http://schemas.microsoft.com/office/drawing/2014/main" id="{6EDB5780-3A0B-8AF0-245F-8ACAAC59258B}"/>
              </a:ext>
            </a:extLst>
          </p:cNvPr>
          <p:cNvSpPr/>
          <p:nvPr/>
        </p:nvSpPr>
        <p:spPr>
          <a:xfrm>
            <a:off x="327084" y="1429987"/>
            <a:ext cx="10977895" cy="647224"/>
          </a:xfrm>
          <a:prstGeom prst="rect">
            <a:avLst/>
          </a:prstGeom>
          <a:noFill/>
          <a:ln/>
        </p:spPr>
        <p:txBody>
          <a:bodyPr wrap="square" lIns="0" tIns="0" rIns="0" bIns="0" rtlCol="0" anchor="t"/>
          <a:lstStyle/>
          <a:p>
            <a:pPr marL="0" indent="0">
              <a:lnSpc>
                <a:spcPts val="2500"/>
              </a:lnSpc>
              <a:buNone/>
            </a:pPr>
            <a:r>
              <a:rPr lang="en-US" sz="1800" dirty="0">
                <a:solidFill>
                  <a:schemeClr val="tx1"/>
                </a:solidFill>
                <a:latin typeface="+mj-lt"/>
                <a:ea typeface="Arimo" pitchFamily="34" charset="-122"/>
                <a:cs typeface="Arimo" pitchFamily="34" charset="-120"/>
              </a:rPr>
              <a:t>Complex and energy-intensive AI models have raised environmental concerns. Sustainable AI development focuses on minimizing the carbon footprint of AI technologies and incorporating environmentally responsible practices.</a:t>
            </a:r>
            <a:endParaRPr lang="en-US" sz="1800" dirty="0">
              <a:solidFill>
                <a:schemeClr val="tx1"/>
              </a:solidFill>
              <a:latin typeface="+mj-lt"/>
            </a:endParaRPr>
          </a:p>
        </p:txBody>
      </p:sp>
      <p:sp>
        <p:nvSpPr>
          <p:cNvPr id="4" name="Shape 2">
            <a:extLst>
              <a:ext uri="{FF2B5EF4-FFF2-40B4-BE49-F238E27FC236}">
                <a16:creationId xmlns:a16="http://schemas.microsoft.com/office/drawing/2014/main" id="{A60AE5F6-58DA-7AEB-B2BB-0C5D0C33547C}"/>
              </a:ext>
            </a:extLst>
          </p:cNvPr>
          <p:cNvSpPr/>
          <p:nvPr/>
        </p:nvSpPr>
        <p:spPr>
          <a:xfrm>
            <a:off x="1332429" y="3008642"/>
            <a:ext cx="9527141" cy="713842"/>
          </a:xfrm>
          <a:prstGeom prst="roundRect">
            <a:avLst>
              <a:gd name="adj" fmla="val 371586"/>
            </a:avLst>
          </a:prstGeom>
          <a:solidFill>
            <a:srgbClr val="BDB8DF"/>
          </a:solidFill>
          <a:ln/>
        </p:spPr>
        <p:txBody>
          <a:bodyPr/>
          <a:lstStyle/>
          <a:p>
            <a:endParaRPr lang="en-IN"/>
          </a:p>
        </p:txBody>
      </p:sp>
      <p:sp>
        <p:nvSpPr>
          <p:cNvPr id="5" name="Shape 3">
            <a:extLst>
              <a:ext uri="{FF2B5EF4-FFF2-40B4-BE49-F238E27FC236}">
                <a16:creationId xmlns:a16="http://schemas.microsoft.com/office/drawing/2014/main" id="{CDF6166F-C7DC-D306-FEDA-F7FCFF790DBC}"/>
              </a:ext>
            </a:extLst>
          </p:cNvPr>
          <p:cNvSpPr/>
          <p:nvPr/>
        </p:nvSpPr>
        <p:spPr>
          <a:xfrm>
            <a:off x="2291346" y="3429000"/>
            <a:ext cx="45719" cy="707827"/>
          </a:xfrm>
          <a:prstGeom prst="roundRect">
            <a:avLst>
              <a:gd name="adj" fmla="val 371586"/>
            </a:avLst>
          </a:prstGeom>
          <a:solidFill>
            <a:srgbClr val="BDB8DF"/>
          </a:solidFill>
          <a:ln/>
        </p:spPr>
        <p:txBody>
          <a:bodyPr/>
          <a:lstStyle/>
          <a:p>
            <a:endParaRPr lang="en-IN"/>
          </a:p>
        </p:txBody>
      </p:sp>
      <p:sp>
        <p:nvSpPr>
          <p:cNvPr id="6" name="Shape 4">
            <a:extLst>
              <a:ext uri="{FF2B5EF4-FFF2-40B4-BE49-F238E27FC236}">
                <a16:creationId xmlns:a16="http://schemas.microsoft.com/office/drawing/2014/main" id="{5AC29C21-8092-7363-170B-CFD639A692AD}"/>
              </a:ext>
            </a:extLst>
          </p:cNvPr>
          <p:cNvSpPr/>
          <p:nvPr/>
        </p:nvSpPr>
        <p:spPr>
          <a:xfrm>
            <a:off x="2100845" y="3175744"/>
            <a:ext cx="378030" cy="455057"/>
          </a:xfrm>
          <a:prstGeom prst="roundRect">
            <a:avLst>
              <a:gd name="adj" fmla="val 18667"/>
            </a:avLst>
          </a:prstGeom>
          <a:solidFill>
            <a:srgbClr val="E9E6FA"/>
          </a:solidFill>
          <a:ln w="7620">
            <a:solidFill>
              <a:srgbClr val="BDB8DF"/>
            </a:solidFill>
            <a:prstDash val="solid"/>
          </a:ln>
        </p:spPr>
        <p:txBody>
          <a:bodyPr/>
          <a:lstStyle/>
          <a:p>
            <a:endParaRPr lang="en-IN"/>
          </a:p>
        </p:txBody>
      </p:sp>
      <p:sp>
        <p:nvSpPr>
          <p:cNvPr id="7" name="Text 5">
            <a:extLst>
              <a:ext uri="{FF2B5EF4-FFF2-40B4-BE49-F238E27FC236}">
                <a16:creationId xmlns:a16="http://schemas.microsoft.com/office/drawing/2014/main" id="{E74B2E3E-1AC6-C6CE-DA2A-71380B5BDAB3}"/>
              </a:ext>
            </a:extLst>
          </p:cNvPr>
          <p:cNvSpPr/>
          <p:nvPr/>
        </p:nvSpPr>
        <p:spPr>
          <a:xfrm>
            <a:off x="2243603" y="3277315"/>
            <a:ext cx="98315" cy="303371"/>
          </a:xfrm>
          <a:prstGeom prst="rect">
            <a:avLst/>
          </a:prstGeom>
          <a:noFill/>
          <a:ln/>
        </p:spPr>
        <p:txBody>
          <a:bodyPr wrap="none" lIns="0" tIns="0" rIns="0" bIns="0" rtlCol="0" anchor="t"/>
          <a:lstStyle/>
          <a:p>
            <a:pPr marL="0" indent="0" algn="ctr">
              <a:lnSpc>
                <a:spcPts val="2350"/>
              </a:lnSpc>
              <a:buNone/>
            </a:pPr>
            <a:r>
              <a:rPr lang="en-US" sz="1800" b="1" dirty="0">
                <a:solidFill>
                  <a:srgbClr val="2A2742"/>
                </a:solidFill>
                <a:latin typeface="+mj-lt"/>
                <a:ea typeface="Outfit Extra Bold" pitchFamily="34" charset="-122"/>
                <a:cs typeface="Outfit Extra Bold" pitchFamily="34" charset="-120"/>
              </a:rPr>
              <a:t>1</a:t>
            </a:r>
            <a:endParaRPr lang="en-US" sz="1800" dirty="0">
              <a:latin typeface="+mj-lt"/>
            </a:endParaRPr>
          </a:p>
        </p:txBody>
      </p:sp>
      <p:sp>
        <p:nvSpPr>
          <p:cNvPr id="8" name="Text 6">
            <a:extLst>
              <a:ext uri="{FF2B5EF4-FFF2-40B4-BE49-F238E27FC236}">
                <a16:creationId xmlns:a16="http://schemas.microsoft.com/office/drawing/2014/main" id="{C56DA4C2-21E0-5BF1-8357-87A76E1E8968}"/>
              </a:ext>
            </a:extLst>
          </p:cNvPr>
          <p:cNvSpPr/>
          <p:nvPr/>
        </p:nvSpPr>
        <p:spPr>
          <a:xfrm>
            <a:off x="916099" y="4263085"/>
            <a:ext cx="2981015" cy="315873"/>
          </a:xfrm>
          <a:prstGeom prst="rect">
            <a:avLst/>
          </a:prstGeom>
          <a:noFill/>
          <a:ln/>
        </p:spPr>
        <p:txBody>
          <a:bodyPr wrap="none" lIns="0" tIns="0" rIns="0" bIns="0" rtlCol="0" anchor="t"/>
          <a:lstStyle/>
          <a:p>
            <a:pPr marL="0" indent="0" algn="ctr">
              <a:lnSpc>
                <a:spcPts val="2450"/>
              </a:lnSpc>
              <a:buNone/>
            </a:pPr>
            <a:r>
              <a:rPr lang="en-US" sz="1800" b="1" dirty="0">
                <a:solidFill>
                  <a:srgbClr val="2A2742"/>
                </a:solidFill>
                <a:latin typeface="+mj-lt"/>
                <a:ea typeface="Outfit Extra Bold" pitchFamily="34" charset="-122"/>
                <a:cs typeface="Outfit Extra Bold" pitchFamily="34" charset="-120"/>
              </a:rPr>
              <a:t>Reduction of Carbon Footprint</a:t>
            </a:r>
            <a:endParaRPr lang="en-US" sz="1800" dirty="0">
              <a:latin typeface="+mj-lt"/>
            </a:endParaRPr>
          </a:p>
        </p:txBody>
      </p:sp>
      <p:sp>
        <p:nvSpPr>
          <p:cNvPr id="10" name="Shape 8">
            <a:extLst>
              <a:ext uri="{FF2B5EF4-FFF2-40B4-BE49-F238E27FC236}">
                <a16:creationId xmlns:a16="http://schemas.microsoft.com/office/drawing/2014/main" id="{D5442BB8-E4AC-0545-C77F-681D0A3BB52C}"/>
              </a:ext>
            </a:extLst>
          </p:cNvPr>
          <p:cNvSpPr/>
          <p:nvPr/>
        </p:nvSpPr>
        <p:spPr>
          <a:xfrm>
            <a:off x="6064015" y="3416287"/>
            <a:ext cx="45719" cy="707827"/>
          </a:xfrm>
          <a:prstGeom prst="roundRect">
            <a:avLst>
              <a:gd name="adj" fmla="val 371586"/>
            </a:avLst>
          </a:prstGeom>
          <a:solidFill>
            <a:srgbClr val="BDB8DF"/>
          </a:solidFill>
          <a:ln/>
        </p:spPr>
        <p:txBody>
          <a:bodyPr/>
          <a:lstStyle/>
          <a:p>
            <a:endParaRPr lang="en-IN"/>
          </a:p>
        </p:txBody>
      </p:sp>
      <p:sp>
        <p:nvSpPr>
          <p:cNvPr id="11" name="Shape 9">
            <a:extLst>
              <a:ext uri="{FF2B5EF4-FFF2-40B4-BE49-F238E27FC236}">
                <a16:creationId xmlns:a16="http://schemas.microsoft.com/office/drawing/2014/main" id="{CB468DC4-CAB2-B72D-5F11-AAEE81102A27}"/>
              </a:ext>
            </a:extLst>
          </p:cNvPr>
          <p:cNvSpPr/>
          <p:nvPr/>
        </p:nvSpPr>
        <p:spPr>
          <a:xfrm>
            <a:off x="5906985" y="3171995"/>
            <a:ext cx="378030" cy="455057"/>
          </a:xfrm>
          <a:prstGeom prst="roundRect">
            <a:avLst>
              <a:gd name="adj" fmla="val 18667"/>
            </a:avLst>
          </a:prstGeom>
          <a:solidFill>
            <a:srgbClr val="E9E6FA"/>
          </a:solidFill>
          <a:ln w="7620">
            <a:solidFill>
              <a:srgbClr val="BDB8DF"/>
            </a:solidFill>
            <a:prstDash val="solid"/>
          </a:ln>
        </p:spPr>
        <p:txBody>
          <a:bodyPr/>
          <a:lstStyle/>
          <a:p>
            <a:endParaRPr lang="en-IN"/>
          </a:p>
        </p:txBody>
      </p:sp>
      <p:sp>
        <p:nvSpPr>
          <p:cNvPr id="12" name="Text 10">
            <a:extLst>
              <a:ext uri="{FF2B5EF4-FFF2-40B4-BE49-F238E27FC236}">
                <a16:creationId xmlns:a16="http://schemas.microsoft.com/office/drawing/2014/main" id="{669EA80E-9887-AB2A-FDBA-C7BB71062F89}"/>
              </a:ext>
            </a:extLst>
          </p:cNvPr>
          <p:cNvSpPr/>
          <p:nvPr/>
        </p:nvSpPr>
        <p:spPr>
          <a:xfrm>
            <a:off x="6037135" y="3277315"/>
            <a:ext cx="145198" cy="303371"/>
          </a:xfrm>
          <a:prstGeom prst="rect">
            <a:avLst/>
          </a:prstGeom>
          <a:noFill/>
          <a:ln/>
        </p:spPr>
        <p:txBody>
          <a:bodyPr wrap="none" lIns="0" tIns="0" rIns="0" bIns="0" rtlCol="0" anchor="t"/>
          <a:lstStyle/>
          <a:p>
            <a:pPr marL="0" indent="0" algn="ctr">
              <a:lnSpc>
                <a:spcPts val="2350"/>
              </a:lnSpc>
              <a:buNone/>
            </a:pPr>
            <a:r>
              <a:rPr lang="en-US" sz="1800" b="1" dirty="0">
                <a:solidFill>
                  <a:srgbClr val="2A2742"/>
                </a:solidFill>
                <a:latin typeface="+mj-lt"/>
                <a:ea typeface="Outfit Extra Bold" pitchFamily="34" charset="-122"/>
                <a:cs typeface="Outfit Extra Bold" pitchFamily="34" charset="-120"/>
              </a:rPr>
              <a:t>2</a:t>
            </a:r>
            <a:endParaRPr lang="en-US" sz="1800" dirty="0">
              <a:latin typeface="+mj-lt"/>
            </a:endParaRPr>
          </a:p>
        </p:txBody>
      </p:sp>
      <p:sp>
        <p:nvSpPr>
          <p:cNvPr id="13" name="Text 11">
            <a:extLst>
              <a:ext uri="{FF2B5EF4-FFF2-40B4-BE49-F238E27FC236}">
                <a16:creationId xmlns:a16="http://schemas.microsoft.com/office/drawing/2014/main" id="{5CF9CBF9-56AB-8B23-F4E6-E95E0A388B04}"/>
              </a:ext>
            </a:extLst>
          </p:cNvPr>
          <p:cNvSpPr/>
          <p:nvPr/>
        </p:nvSpPr>
        <p:spPr>
          <a:xfrm>
            <a:off x="5045934" y="4263086"/>
            <a:ext cx="2100132" cy="315873"/>
          </a:xfrm>
          <a:prstGeom prst="rect">
            <a:avLst/>
          </a:prstGeom>
          <a:noFill/>
          <a:ln/>
        </p:spPr>
        <p:txBody>
          <a:bodyPr wrap="none" lIns="0" tIns="0" rIns="0" bIns="0" rtlCol="0" anchor="t"/>
          <a:lstStyle/>
          <a:p>
            <a:pPr marL="0" indent="0" algn="ctr">
              <a:lnSpc>
                <a:spcPts val="2450"/>
              </a:lnSpc>
              <a:buNone/>
            </a:pPr>
            <a:r>
              <a:rPr lang="en-US" sz="1800" b="1" dirty="0">
                <a:solidFill>
                  <a:srgbClr val="2A2742"/>
                </a:solidFill>
                <a:latin typeface="+mj-lt"/>
                <a:ea typeface="Outfit Extra Bold" pitchFamily="34" charset="-122"/>
                <a:cs typeface="Outfit Extra Bold" pitchFamily="34" charset="-120"/>
              </a:rPr>
              <a:t>Lifecycle Assessment</a:t>
            </a:r>
            <a:endParaRPr lang="en-US" sz="1800" dirty="0">
              <a:latin typeface="+mj-lt"/>
            </a:endParaRPr>
          </a:p>
        </p:txBody>
      </p:sp>
      <p:sp>
        <p:nvSpPr>
          <p:cNvPr id="15" name="Shape 13">
            <a:extLst>
              <a:ext uri="{FF2B5EF4-FFF2-40B4-BE49-F238E27FC236}">
                <a16:creationId xmlns:a16="http://schemas.microsoft.com/office/drawing/2014/main" id="{2BA01720-D259-5890-EBF1-1D81815D10CC}"/>
              </a:ext>
            </a:extLst>
          </p:cNvPr>
          <p:cNvSpPr/>
          <p:nvPr/>
        </p:nvSpPr>
        <p:spPr>
          <a:xfrm>
            <a:off x="9974554" y="3523460"/>
            <a:ext cx="45719" cy="707827"/>
          </a:xfrm>
          <a:prstGeom prst="roundRect">
            <a:avLst>
              <a:gd name="adj" fmla="val 371586"/>
            </a:avLst>
          </a:prstGeom>
          <a:solidFill>
            <a:srgbClr val="BDB8DF"/>
          </a:solidFill>
          <a:ln/>
        </p:spPr>
        <p:txBody>
          <a:bodyPr/>
          <a:lstStyle/>
          <a:p>
            <a:endParaRPr lang="en-IN"/>
          </a:p>
        </p:txBody>
      </p:sp>
      <p:sp>
        <p:nvSpPr>
          <p:cNvPr id="16" name="Shape 14">
            <a:extLst>
              <a:ext uri="{FF2B5EF4-FFF2-40B4-BE49-F238E27FC236}">
                <a16:creationId xmlns:a16="http://schemas.microsoft.com/office/drawing/2014/main" id="{074B401F-FCA9-043B-2416-E1F94DE3CA7E}"/>
              </a:ext>
            </a:extLst>
          </p:cNvPr>
          <p:cNvSpPr/>
          <p:nvPr/>
        </p:nvSpPr>
        <p:spPr>
          <a:xfrm>
            <a:off x="9794365" y="3171995"/>
            <a:ext cx="378030" cy="455057"/>
          </a:xfrm>
          <a:prstGeom prst="roundRect">
            <a:avLst>
              <a:gd name="adj" fmla="val 18667"/>
            </a:avLst>
          </a:prstGeom>
          <a:solidFill>
            <a:srgbClr val="E9E6FA"/>
          </a:solidFill>
          <a:ln w="7620">
            <a:solidFill>
              <a:srgbClr val="BDB8DF"/>
            </a:solidFill>
            <a:prstDash val="solid"/>
          </a:ln>
        </p:spPr>
        <p:txBody>
          <a:bodyPr/>
          <a:lstStyle/>
          <a:p>
            <a:endParaRPr lang="en-IN"/>
          </a:p>
        </p:txBody>
      </p:sp>
      <p:sp>
        <p:nvSpPr>
          <p:cNvPr id="17" name="Text 15">
            <a:extLst>
              <a:ext uri="{FF2B5EF4-FFF2-40B4-BE49-F238E27FC236}">
                <a16:creationId xmlns:a16="http://schemas.microsoft.com/office/drawing/2014/main" id="{45E92D96-83A4-D651-3DD1-D7D761E7820A}"/>
              </a:ext>
            </a:extLst>
          </p:cNvPr>
          <p:cNvSpPr/>
          <p:nvPr/>
        </p:nvSpPr>
        <p:spPr>
          <a:xfrm>
            <a:off x="9925705" y="3247837"/>
            <a:ext cx="143418" cy="303371"/>
          </a:xfrm>
          <a:prstGeom prst="rect">
            <a:avLst/>
          </a:prstGeom>
          <a:noFill/>
          <a:ln/>
        </p:spPr>
        <p:txBody>
          <a:bodyPr wrap="none" lIns="0" tIns="0" rIns="0" bIns="0" rtlCol="0" anchor="t"/>
          <a:lstStyle/>
          <a:p>
            <a:pPr marL="0" indent="0" algn="ctr">
              <a:lnSpc>
                <a:spcPts val="2350"/>
              </a:lnSpc>
              <a:buNone/>
            </a:pPr>
            <a:r>
              <a:rPr lang="en-US" sz="1800" b="1" dirty="0">
                <a:solidFill>
                  <a:srgbClr val="2A2742"/>
                </a:solidFill>
                <a:latin typeface="+mj-lt"/>
                <a:ea typeface="Outfit Extra Bold" pitchFamily="34" charset="-122"/>
                <a:cs typeface="Outfit Extra Bold" pitchFamily="34" charset="-120"/>
              </a:rPr>
              <a:t>3</a:t>
            </a:r>
            <a:endParaRPr lang="en-US" sz="1800" dirty="0">
              <a:latin typeface="+mj-lt"/>
            </a:endParaRPr>
          </a:p>
        </p:txBody>
      </p:sp>
      <p:sp>
        <p:nvSpPr>
          <p:cNvPr id="18" name="Text 16">
            <a:extLst>
              <a:ext uri="{FF2B5EF4-FFF2-40B4-BE49-F238E27FC236}">
                <a16:creationId xmlns:a16="http://schemas.microsoft.com/office/drawing/2014/main" id="{83D4986E-FFD4-21DD-E411-631517C74572}"/>
              </a:ext>
            </a:extLst>
          </p:cNvPr>
          <p:cNvSpPr/>
          <p:nvPr/>
        </p:nvSpPr>
        <p:spPr>
          <a:xfrm>
            <a:off x="9019057" y="4263086"/>
            <a:ext cx="2100132" cy="315873"/>
          </a:xfrm>
          <a:prstGeom prst="rect">
            <a:avLst/>
          </a:prstGeom>
          <a:noFill/>
          <a:ln/>
        </p:spPr>
        <p:txBody>
          <a:bodyPr wrap="none" lIns="0" tIns="0" rIns="0" bIns="0" rtlCol="0" anchor="t"/>
          <a:lstStyle/>
          <a:p>
            <a:pPr marL="0" indent="0" algn="ctr">
              <a:lnSpc>
                <a:spcPts val="2450"/>
              </a:lnSpc>
              <a:buNone/>
            </a:pPr>
            <a:r>
              <a:rPr lang="en-US" sz="1800" b="1" dirty="0">
                <a:solidFill>
                  <a:srgbClr val="2A2742"/>
                </a:solidFill>
                <a:latin typeface="+mj-lt"/>
                <a:ea typeface="Outfit Extra Bold" pitchFamily="34" charset="-122"/>
                <a:cs typeface="Outfit Extra Bold" pitchFamily="34" charset="-120"/>
              </a:rPr>
              <a:t>Green AI Initiatives</a:t>
            </a:r>
            <a:endParaRPr lang="en-US" sz="1800" dirty="0">
              <a:latin typeface="+mj-lt"/>
            </a:endParaRPr>
          </a:p>
        </p:txBody>
      </p:sp>
      <p:sp>
        <p:nvSpPr>
          <p:cNvPr id="20" name="TextBox 19">
            <a:extLst>
              <a:ext uri="{FF2B5EF4-FFF2-40B4-BE49-F238E27FC236}">
                <a16:creationId xmlns:a16="http://schemas.microsoft.com/office/drawing/2014/main" id="{B4E9A817-88E6-D21C-3EF9-A539A82ACB24}"/>
              </a:ext>
            </a:extLst>
          </p:cNvPr>
          <p:cNvSpPr txBox="1"/>
          <p:nvPr/>
        </p:nvSpPr>
        <p:spPr>
          <a:xfrm>
            <a:off x="202071" y="972537"/>
            <a:ext cx="5423814" cy="400110"/>
          </a:xfrm>
          <a:prstGeom prst="rect">
            <a:avLst/>
          </a:prstGeom>
          <a:noFill/>
        </p:spPr>
        <p:txBody>
          <a:bodyPr wrap="square">
            <a:spAutoFit/>
          </a:bodyPr>
          <a:lstStyle/>
          <a:p>
            <a:r>
              <a:rPr lang="en-US" sz="2000" b="1" dirty="0">
                <a:solidFill>
                  <a:srgbClr val="213163"/>
                </a:solidFill>
              </a:rPr>
              <a:t>Sustainable AI Development</a:t>
            </a:r>
          </a:p>
        </p:txBody>
      </p:sp>
    </p:spTree>
    <p:extLst>
      <p:ext uri="{BB962C8B-B14F-4D97-AF65-F5344CB8AC3E}">
        <p14:creationId xmlns:p14="http://schemas.microsoft.com/office/powerpoint/2010/main" val="2204665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F0574D-D16D-A2FD-1DBD-EB3969F0C3A0}"/>
              </a:ext>
            </a:extLst>
          </p:cNvPr>
          <p:cNvSpPr txBox="1"/>
          <p:nvPr/>
        </p:nvSpPr>
        <p:spPr>
          <a:xfrm>
            <a:off x="202071" y="972537"/>
            <a:ext cx="5423814" cy="400110"/>
          </a:xfrm>
          <a:prstGeom prst="rect">
            <a:avLst/>
          </a:prstGeom>
          <a:noFill/>
        </p:spPr>
        <p:txBody>
          <a:bodyPr wrap="square">
            <a:spAutoFit/>
          </a:bodyPr>
          <a:lstStyle/>
          <a:p>
            <a:r>
              <a:rPr lang="en-US" sz="2000" b="1" dirty="0">
                <a:solidFill>
                  <a:schemeClr val="tx1"/>
                </a:solidFill>
              </a:rPr>
              <a:t>AI for Social Good</a:t>
            </a:r>
          </a:p>
        </p:txBody>
      </p:sp>
      <p:sp>
        <p:nvSpPr>
          <p:cNvPr id="3" name="Shape 2">
            <a:extLst>
              <a:ext uri="{FF2B5EF4-FFF2-40B4-BE49-F238E27FC236}">
                <a16:creationId xmlns:a16="http://schemas.microsoft.com/office/drawing/2014/main" id="{EB3A9203-6FAB-D1D4-AAA6-464D4A8315E9}"/>
              </a:ext>
            </a:extLst>
          </p:cNvPr>
          <p:cNvSpPr/>
          <p:nvPr/>
        </p:nvSpPr>
        <p:spPr>
          <a:xfrm>
            <a:off x="912376" y="1663303"/>
            <a:ext cx="10441424" cy="1765697"/>
          </a:xfrm>
          <a:prstGeom prst="roundRect">
            <a:avLst>
              <a:gd name="adj" fmla="val 4647"/>
            </a:avLst>
          </a:prstGeom>
          <a:solidFill>
            <a:srgbClr val="E9E6FA"/>
          </a:solidFill>
          <a:ln w="7620">
            <a:solidFill>
              <a:srgbClr val="BDB8DF"/>
            </a:solidFill>
            <a:prstDash val="solid"/>
          </a:ln>
        </p:spPr>
        <p:txBody>
          <a:bodyPr/>
          <a:lstStyle/>
          <a:p>
            <a:endParaRPr lang="en-IN"/>
          </a:p>
        </p:txBody>
      </p:sp>
      <p:sp>
        <p:nvSpPr>
          <p:cNvPr id="4" name="Text 3">
            <a:extLst>
              <a:ext uri="{FF2B5EF4-FFF2-40B4-BE49-F238E27FC236}">
                <a16:creationId xmlns:a16="http://schemas.microsoft.com/office/drawing/2014/main" id="{FE8FBB2E-5B8D-6239-C99A-C90DA83AD1A2}"/>
              </a:ext>
            </a:extLst>
          </p:cNvPr>
          <p:cNvSpPr/>
          <p:nvPr/>
        </p:nvSpPr>
        <p:spPr>
          <a:xfrm>
            <a:off x="1115257" y="1866186"/>
            <a:ext cx="3278991" cy="305157"/>
          </a:xfrm>
          <a:prstGeom prst="rect">
            <a:avLst/>
          </a:prstGeom>
          <a:noFill/>
          <a:ln/>
        </p:spPr>
        <p:txBody>
          <a:bodyPr wrap="none" lIns="0" tIns="0" rIns="0" bIns="0" rtlCol="0" anchor="t"/>
          <a:lstStyle/>
          <a:p>
            <a:pPr marL="0" indent="0">
              <a:lnSpc>
                <a:spcPts val="2400"/>
              </a:lnSpc>
              <a:buNone/>
            </a:pPr>
            <a:r>
              <a:rPr lang="en-US" sz="1800" b="1" dirty="0">
                <a:solidFill>
                  <a:schemeClr val="tx1"/>
                </a:solidFill>
                <a:latin typeface="+mj-lt"/>
                <a:ea typeface="Outfit Extra Bold" pitchFamily="34" charset="-122"/>
                <a:cs typeface="Outfit Extra Bold" pitchFamily="34" charset="-120"/>
              </a:rPr>
              <a:t>Health</a:t>
            </a:r>
            <a:endParaRPr lang="en-US" sz="1800" dirty="0">
              <a:solidFill>
                <a:schemeClr val="tx1"/>
              </a:solidFill>
              <a:latin typeface="+mj-lt"/>
            </a:endParaRPr>
          </a:p>
        </p:txBody>
      </p:sp>
      <p:sp>
        <p:nvSpPr>
          <p:cNvPr id="5" name="Text 4">
            <a:extLst>
              <a:ext uri="{FF2B5EF4-FFF2-40B4-BE49-F238E27FC236}">
                <a16:creationId xmlns:a16="http://schemas.microsoft.com/office/drawing/2014/main" id="{9AE46AE0-CB67-232A-5831-FBB874018D4E}"/>
              </a:ext>
            </a:extLst>
          </p:cNvPr>
          <p:cNvSpPr/>
          <p:nvPr/>
        </p:nvSpPr>
        <p:spPr>
          <a:xfrm>
            <a:off x="1115258" y="2288500"/>
            <a:ext cx="9896604" cy="937617"/>
          </a:xfrm>
          <a:prstGeom prst="rect">
            <a:avLst/>
          </a:prstGeom>
          <a:noFill/>
          <a:ln/>
        </p:spPr>
        <p:txBody>
          <a:bodyPr wrap="square" lIns="0" tIns="0" rIns="0" bIns="0" rtlCol="0" anchor="t"/>
          <a:lstStyle/>
          <a:p>
            <a:pPr marL="0" indent="0">
              <a:lnSpc>
                <a:spcPts val="2450"/>
              </a:lnSpc>
              <a:buNone/>
            </a:pPr>
            <a:r>
              <a:rPr lang="en-US" sz="1800" dirty="0">
                <a:solidFill>
                  <a:schemeClr val="tx1"/>
                </a:solidFill>
                <a:latin typeface="+mj-lt"/>
                <a:ea typeface="Arimo" pitchFamily="34" charset="-122"/>
                <a:cs typeface="Arimo" pitchFamily="34" charset="-120"/>
              </a:rPr>
              <a:t>AI-driven predictive analytics can improve patient care by enabling earlier diagnosis in healthcare. AI-powered systems can tailor learning to individual student needs, expanding access to quality education.</a:t>
            </a:r>
            <a:endParaRPr lang="en-US" sz="1800" dirty="0">
              <a:solidFill>
                <a:schemeClr val="tx1"/>
              </a:solidFill>
              <a:latin typeface="+mj-lt"/>
            </a:endParaRPr>
          </a:p>
        </p:txBody>
      </p:sp>
      <p:sp>
        <p:nvSpPr>
          <p:cNvPr id="6" name="Shape 5">
            <a:extLst>
              <a:ext uri="{FF2B5EF4-FFF2-40B4-BE49-F238E27FC236}">
                <a16:creationId xmlns:a16="http://schemas.microsoft.com/office/drawing/2014/main" id="{FE407CD8-2ABC-FEC8-9D9E-AD4ACDF0F617}"/>
              </a:ext>
            </a:extLst>
          </p:cNvPr>
          <p:cNvSpPr/>
          <p:nvPr/>
        </p:nvSpPr>
        <p:spPr>
          <a:xfrm>
            <a:off x="912376" y="3624263"/>
            <a:ext cx="10441424" cy="1453158"/>
          </a:xfrm>
          <a:prstGeom prst="roundRect">
            <a:avLst>
              <a:gd name="adj" fmla="val 5647"/>
            </a:avLst>
          </a:prstGeom>
          <a:solidFill>
            <a:srgbClr val="E9E6FA"/>
          </a:solidFill>
          <a:ln w="7620">
            <a:solidFill>
              <a:srgbClr val="BDB8DF"/>
            </a:solidFill>
            <a:prstDash val="solid"/>
          </a:ln>
        </p:spPr>
        <p:txBody>
          <a:bodyPr/>
          <a:lstStyle/>
          <a:p>
            <a:endParaRPr lang="en-IN"/>
          </a:p>
        </p:txBody>
      </p:sp>
      <p:sp>
        <p:nvSpPr>
          <p:cNvPr id="7" name="Text 6">
            <a:extLst>
              <a:ext uri="{FF2B5EF4-FFF2-40B4-BE49-F238E27FC236}">
                <a16:creationId xmlns:a16="http://schemas.microsoft.com/office/drawing/2014/main" id="{94808CF4-01D0-B014-9021-98454AB9C46A}"/>
              </a:ext>
            </a:extLst>
          </p:cNvPr>
          <p:cNvSpPr/>
          <p:nvPr/>
        </p:nvSpPr>
        <p:spPr>
          <a:xfrm>
            <a:off x="1115257" y="3827145"/>
            <a:ext cx="3278991" cy="305157"/>
          </a:xfrm>
          <a:prstGeom prst="rect">
            <a:avLst/>
          </a:prstGeom>
          <a:noFill/>
          <a:ln/>
        </p:spPr>
        <p:txBody>
          <a:bodyPr wrap="none" lIns="0" tIns="0" rIns="0" bIns="0" rtlCol="0" anchor="t"/>
          <a:lstStyle/>
          <a:p>
            <a:pPr marL="0" indent="0">
              <a:lnSpc>
                <a:spcPts val="2400"/>
              </a:lnSpc>
              <a:buNone/>
            </a:pPr>
            <a:r>
              <a:rPr lang="en-US" sz="1800" b="1" dirty="0">
                <a:solidFill>
                  <a:schemeClr val="tx1"/>
                </a:solidFill>
                <a:latin typeface="+mj-lt"/>
                <a:ea typeface="Outfit Extra Bold" pitchFamily="34" charset="-122"/>
                <a:cs typeface="Outfit Extra Bold" pitchFamily="34" charset="-120"/>
              </a:rPr>
              <a:t>Education</a:t>
            </a:r>
            <a:endParaRPr lang="en-US" sz="1800" dirty="0">
              <a:solidFill>
                <a:schemeClr val="tx1"/>
              </a:solidFill>
              <a:latin typeface="+mj-lt"/>
            </a:endParaRPr>
          </a:p>
        </p:txBody>
      </p:sp>
      <p:sp>
        <p:nvSpPr>
          <p:cNvPr id="8" name="Text 7">
            <a:extLst>
              <a:ext uri="{FF2B5EF4-FFF2-40B4-BE49-F238E27FC236}">
                <a16:creationId xmlns:a16="http://schemas.microsoft.com/office/drawing/2014/main" id="{C80B556B-672F-CC5F-FF2A-070506AE4853}"/>
              </a:ext>
            </a:extLst>
          </p:cNvPr>
          <p:cNvSpPr/>
          <p:nvPr/>
        </p:nvSpPr>
        <p:spPr>
          <a:xfrm>
            <a:off x="1115258" y="4249460"/>
            <a:ext cx="9896604" cy="625078"/>
          </a:xfrm>
          <a:prstGeom prst="rect">
            <a:avLst/>
          </a:prstGeom>
          <a:noFill/>
          <a:ln/>
        </p:spPr>
        <p:txBody>
          <a:bodyPr wrap="square" lIns="0" tIns="0" rIns="0" bIns="0" rtlCol="0" anchor="t"/>
          <a:lstStyle/>
          <a:p>
            <a:pPr marL="0" indent="0">
              <a:lnSpc>
                <a:spcPts val="2450"/>
              </a:lnSpc>
              <a:buNone/>
            </a:pPr>
            <a:r>
              <a:rPr lang="en-US" sz="1800" dirty="0">
                <a:solidFill>
                  <a:schemeClr val="tx1"/>
                </a:solidFill>
                <a:latin typeface="+mj-lt"/>
                <a:ea typeface="Arimo" pitchFamily="34" charset="-122"/>
                <a:cs typeface="Arimo" pitchFamily="34" charset="-120"/>
              </a:rPr>
              <a:t>AI-powered systems are tailoring learning to the needs of students as it expands access to quality education in education.</a:t>
            </a:r>
            <a:endParaRPr lang="en-US" sz="1800" dirty="0">
              <a:solidFill>
                <a:schemeClr val="tx1"/>
              </a:solidFill>
              <a:latin typeface="+mj-lt"/>
            </a:endParaRPr>
          </a:p>
        </p:txBody>
      </p:sp>
      <p:sp>
        <p:nvSpPr>
          <p:cNvPr id="9" name="Shape 8">
            <a:extLst>
              <a:ext uri="{FF2B5EF4-FFF2-40B4-BE49-F238E27FC236}">
                <a16:creationId xmlns:a16="http://schemas.microsoft.com/office/drawing/2014/main" id="{52DF7925-A594-9BAA-8561-AC8B07A60BB3}"/>
              </a:ext>
            </a:extLst>
          </p:cNvPr>
          <p:cNvSpPr/>
          <p:nvPr/>
        </p:nvSpPr>
        <p:spPr>
          <a:xfrm>
            <a:off x="912376" y="5272683"/>
            <a:ext cx="10441424" cy="1453158"/>
          </a:xfrm>
          <a:prstGeom prst="roundRect">
            <a:avLst>
              <a:gd name="adj" fmla="val 5647"/>
            </a:avLst>
          </a:prstGeom>
          <a:solidFill>
            <a:srgbClr val="E9E6FA"/>
          </a:solidFill>
          <a:ln w="7620">
            <a:solidFill>
              <a:srgbClr val="BDB8DF"/>
            </a:solidFill>
            <a:prstDash val="solid"/>
          </a:ln>
        </p:spPr>
        <p:txBody>
          <a:bodyPr/>
          <a:lstStyle/>
          <a:p>
            <a:endParaRPr lang="en-IN"/>
          </a:p>
        </p:txBody>
      </p:sp>
      <p:sp>
        <p:nvSpPr>
          <p:cNvPr id="10" name="Text 9">
            <a:extLst>
              <a:ext uri="{FF2B5EF4-FFF2-40B4-BE49-F238E27FC236}">
                <a16:creationId xmlns:a16="http://schemas.microsoft.com/office/drawing/2014/main" id="{99759166-4D30-D1BE-DE20-C8E4A7EDB678}"/>
              </a:ext>
            </a:extLst>
          </p:cNvPr>
          <p:cNvSpPr/>
          <p:nvPr/>
        </p:nvSpPr>
        <p:spPr>
          <a:xfrm>
            <a:off x="1115257" y="5475565"/>
            <a:ext cx="3278991" cy="305157"/>
          </a:xfrm>
          <a:prstGeom prst="rect">
            <a:avLst/>
          </a:prstGeom>
          <a:noFill/>
          <a:ln/>
        </p:spPr>
        <p:txBody>
          <a:bodyPr wrap="none" lIns="0" tIns="0" rIns="0" bIns="0" rtlCol="0" anchor="t"/>
          <a:lstStyle/>
          <a:p>
            <a:pPr marL="0" indent="0">
              <a:lnSpc>
                <a:spcPts val="2400"/>
              </a:lnSpc>
              <a:buNone/>
            </a:pPr>
            <a:r>
              <a:rPr lang="en-US" sz="1800" b="1" dirty="0">
                <a:solidFill>
                  <a:schemeClr val="tx1"/>
                </a:solidFill>
                <a:latin typeface="+mj-lt"/>
                <a:ea typeface="Outfit Extra Bold" pitchFamily="34" charset="-122"/>
                <a:cs typeface="Outfit Extra Bold" pitchFamily="34" charset="-120"/>
              </a:rPr>
              <a:t>Poverty Alleviation</a:t>
            </a:r>
            <a:endParaRPr lang="en-US" sz="1800" dirty="0">
              <a:solidFill>
                <a:schemeClr val="tx1"/>
              </a:solidFill>
              <a:latin typeface="+mj-lt"/>
            </a:endParaRPr>
          </a:p>
        </p:txBody>
      </p:sp>
      <p:sp>
        <p:nvSpPr>
          <p:cNvPr id="11" name="Text 10">
            <a:extLst>
              <a:ext uri="{FF2B5EF4-FFF2-40B4-BE49-F238E27FC236}">
                <a16:creationId xmlns:a16="http://schemas.microsoft.com/office/drawing/2014/main" id="{4AA8F90A-FFF2-7292-0280-0458D6ABC24C}"/>
              </a:ext>
            </a:extLst>
          </p:cNvPr>
          <p:cNvSpPr/>
          <p:nvPr/>
        </p:nvSpPr>
        <p:spPr>
          <a:xfrm>
            <a:off x="1115258" y="5897880"/>
            <a:ext cx="9896604" cy="625078"/>
          </a:xfrm>
          <a:prstGeom prst="rect">
            <a:avLst/>
          </a:prstGeom>
          <a:noFill/>
          <a:ln/>
        </p:spPr>
        <p:txBody>
          <a:bodyPr wrap="square" lIns="0" tIns="0" rIns="0" bIns="0" rtlCol="0" anchor="t"/>
          <a:lstStyle/>
          <a:p>
            <a:pPr marL="0" indent="0">
              <a:lnSpc>
                <a:spcPts val="2450"/>
              </a:lnSpc>
              <a:buNone/>
            </a:pPr>
            <a:r>
              <a:rPr lang="en-US" sz="1800" dirty="0">
                <a:solidFill>
                  <a:schemeClr val="tx1"/>
                </a:solidFill>
                <a:latin typeface="+mj-lt"/>
                <a:ea typeface="Arimo" pitchFamily="34" charset="-122"/>
                <a:cs typeface="Arimo" pitchFamily="34" charset="-120"/>
              </a:rPr>
              <a:t>AI is used to optimize resource distribution and enhance efficiency in social programs aimed at helping the less privileged, contributing to poverty eradication efforts.</a:t>
            </a:r>
            <a:endParaRPr lang="en-US" sz="1800" dirty="0">
              <a:solidFill>
                <a:schemeClr val="tx1"/>
              </a:solidFill>
              <a:latin typeface="+mj-lt"/>
            </a:endParaRPr>
          </a:p>
        </p:txBody>
      </p:sp>
    </p:spTree>
    <p:extLst>
      <p:ext uri="{BB962C8B-B14F-4D97-AF65-F5344CB8AC3E}">
        <p14:creationId xmlns:p14="http://schemas.microsoft.com/office/powerpoint/2010/main" val="2039765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A4804095-D6ED-CCFB-F7E3-90F966309713}"/>
              </a:ext>
            </a:extLst>
          </p:cNvPr>
          <p:cNvSpPr/>
          <p:nvPr/>
        </p:nvSpPr>
        <p:spPr>
          <a:xfrm>
            <a:off x="304800" y="810908"/>
            <a:ext cx="5196364" cy="617577"/>
          </a:xfrm>
          <a:prstGeom prst="rect">
            <a:avLst/>
          </a:prstGeom>
          <a:noFill/>
          <a:ln/>
        </p:spPr>
        <p:txBody>
          <a:bodyPr wrap="none" lIns="0" tIns="0" rIns="0" bIns="0" rtlCol="0" anchor="t"/>
          <a:lstStyle/>
          <a:p>
            <a:pPr marL="0" indent="0">
              <a:lnSpc>
                <a:spcPts val="4850"/>
              </a:lnSpc>
              <a:buNone/>
            </a:pPr>
            <a:r>
              <a:rPr lang="en-US" sz="1800" b="1" dirty="0">
                <a:solidFill>
                  <a:srgbClr val="231971"/>
                </a:solidFill>
                <a:latin typeface="+mj-lt"/>
                <a:ea typeface="Outfit Extra Bold" pitchFamily="34" charset="-122"/>
                <a:cs typeface="Outfit Extra Bold" pitchFamily="34" charset="-120"/>
              </a:rPr>
              <a:t>The Future of AI Ethics</a:t>
            </a:r>
            <a:endParaRPr lang="en-US" sz="1800" dirty="0">
              <a:latin typeface="+mj-lt"/>
            </a:endParaRPr>
          </a:p>
        </p:txBody>
      </p:sp>
      <p:sp>
        <p:nvSpPr>
          <p:cNvPr id="3" name="Text 1">
            <a:extLst>
              <a:ext uri="{FF2B5EF4-FFF2-40B4-BE49-F238E27FC236}">
                <a16:creationId xmlns:a16="http://schemas.microsoft.com/office/drawing/2014/main" id="{F52C8342-2441-0F13-752E-C3BD6FF1432D}"/>
              </a:ext>
            </a:extLst>
          </p:cNvPr>
          <p:cNvSpPr/>
          <p:nvPr/>
        </p:nvSpPr>
        <p:spPr>
          <a:xfrm>
            <a:off x="304800" y="1428485"/>
            <a:ext cx="11084539" cy="1264920"/>
          </a:xfrm>
          <a:prstGeom prst="rect">
            <a:avLst/>
          </a:prstGeom>
          <a:noFill/>
          <a:ln/>
        </p:spPr>
        <p:txBody>
          <a:bodyPr wrap="square" lIns="0" tIns="0" rIns="0" bIns="0" rtlCol="0" anchor="t"/>
          <a:lstStyle/>
          <a:p>
            <a:pPr marL="0" indent="0">
              <a:lnSpc>
                <a:spcPts val="2450"/>
              </a:lnSpc>
              <a:buNone/>
            </a:pPr>
            <a:r>
              <a:rPr lang="en-US" sz="1800" dirty="0">
                <a:solidFill>
                  <a:schemeClr val="tx1"/>
                </a:solidFill>
                <a:latin typeface="+mj-lt"/>
                <a:ea typeface="Arimo" pitchFamily="34" charset="-122"/>
                <a:cs typeface="Arimo" pitchFamily="34" charset="-120"/>
              </a:rPr>
              <a:t>The future of AI ethics is being shaped by the emerging trends of explainable AI, sustainable AI development, and AI for social good. As AI technologies continue to evolve, these trends reflect the growing recognition that AI must be transparent, accountable, and aligned with both social and environmental responsibilities.</a:t>
            </a:r>
            <a:endParaRPr lang="en-US" sz="1800" dirty="0">
              <a:solidFill>
                <a:schemeClr val="tx1"/>
              </a:solidFill>
              <a:latin typeface="+mj-lt"/>
            </a:endParaRPr>
          </a:p>
        </p:txBody>
      </p:sp>
      <p:grpSp>
        <p:nvGrpSpPr>
          <p:cNvPr id="5" name="Group 4">
            <a:extLst>
              <a:ext uri="{FF2B5EF4-FFF2-40B4-BE49-F238E27FC236}">
                <a16:creationId xmlns:a16="http://schemas.microsoft.com/office/drawing/2014/main" id="{B5EAD72F-BB88-D0E5-BFCD-B5FECAF665C2}"/>
              </a:ext>
            </a:extLst>
          </p:cNvPr>
          <p:cNvGrpSpPr/>
          <p:nvPr/>
        </p:nvGrpSpPr>
        <p:grpSpPr>
          <a:xfrm>
            <a:off x="553728" y="2898844"/>
            <a:ext cx="11084541" cy="3326846"/>
            <a:chOff x="553728" y="3347028"/>
            <a:chExt cx="11084541" cy="2878661"/>
          </a:xfrm>
        </p:grpSpPr>
        <p:pic>
          <p:nvPicPr>
            <p:cNvPr id="4" name="Image 1" descr="preencoded.png">
              <a:extLst>
                <a:ext uri="{FF2B5EF4-FFF2-40B4-BE49-F238E27FC236}">
                  <a16:creationId xmlns:a16="http://schemas.microsoft.com/office/drawing/2014/main" id="{4B675D8A-2ED0-8AF2-9F4E-B4356A391663}"/>
                </a:ext>
              </a:extLst>
            </p:cNvPr>
            <p:cNvPicPr>
              <a:picLocks noChangeAspect="1"/>
            </p:cNvPicPr>
            <p:nvPr/>
          </p:nvPicPr>
          <p:blipFill>
            <a:blip r:embed="rId3"/>
            <a:stretch>
              <a:fillRect/>
            </a:stretch>
          </p:blipFill>
          <p:spPr>
            <a:xfrm>
              <a:off x="553730" y="3347028"/>
              <a:ext cx="988219" cy="765873"/>
            </a:xfrm>
            <a:prstGeom prst="rect">
              <a:avLst/>
            </a:prstGeom>
          </p:spPr>
        </p:pic>
        <p:sp>
          <p:nvSpPr>
            <p:cNvPr id="6" name="Text 3">
              <a:extLst>
                <a:ext uri="{FF2B5EF4-FFF2-40B4-BE49-F238E27FC236}">
                  <a16:creationId xmlns:a16="http://schemas.microsoft.com/office/drawing/2014/main" id="{08CE18F4-63DC-BB66-C6A4-25F03BA010E2}"/>
                </a:ext>
              </a:extLst>
            </p:cNvPr>
            <p:cNvSpPr/>
            <p:nvPr/>
          </p:nvSpPr>
          <p:spPr>
            <a:xfrm>
              <a:off x="1675748" y="3474231"/>
              <a:ext cx="9962521" cy="632460"/>
            </a:xfrm>
            <a:prstGeom prst="rect">
              <a:avLst/>
            </a:prstGeom>
            <a:noFill/>
            <a:ln/>
          </p:spPr>
          <p:txBody>
            <a:bodyPr wrap="square" lIns="0" tIns="0" rIns="0" bIns="0" rtlCol="0" anchor="t"/>
            <a:lstStyle/>
            <a:p>
              <a:pPr>
                <a:lnSpc>
                  <a:spcPts val="2450"/>
                </a:lnSpc>
              </a:pPr>
              <a:r>
                <a:rPr lang="en-US" sz="1800" b="1" dirty="0">
                  <a:solidFill>
                    <a:schemeClr val="tx1"/>
                  </a:solidFill>
                  <a:latin typeface="+mj-lt"/>
                  <a:ea typeface="Outfit Extra Bold" pitchFamily="34" charset="-122"/>
                  <a:cs typeface="Outfit Extra Bold" pitchFamily="34" charset="-120"/>
                </a:rPr>
                <a:t>Explainable AI</a:t>
              </a:r>
              <a:endParaRPr lang="en-US" sz="1800" dirty="0">
                <a:solidFill>
                  <a:schemeClr val="tx1"/>
                </a:solidFill>
                <a:latin typeface="+mj-lt"/>
              </a:endParaRPr>
            </a:p>
            <a:p>
              <a:pPr marL="0" indent="0" algn="l">
                <a:lnSpc>
                  <a:spcPts val="2450"/>
                </a:lnSpc>
                <a:buNone/>
              </a:pPr>
              <a:r>
                <a:rPr lang="en-US" sz="1800" dirty="0">
                  <a:solidFill>
                    <a:schemeClr val="tx1"/>
                  </a:solidFill>
                  <a:latin typeface="+mj-lt"/>
                  <a:ea typeface="Arimo" pitchFamily="34" charset="-122"/>
                  <a:cs typeface="Arimo" pitchFamily="34" charset="-120"/>
                </a:rPr>
                <a:t>Ensuring transparency and interpretability in AI systems, fostering trust and responsible use.</a:t>
              </a:r>
              <a:endParaRPr lang="en-US" sz="1800" dirty="0">
                <a:solidFill>
                  <a:schemeClr val="tx1"/>
                </a:solidFill>
                <a:latin typeface="+mj-lt"/>
              </a:endParaRPr>
            </a:p>
          </p:txBody>
        </p:sp>
        <p:pic>
          <p:nvPicPr>
            <p:cNvPr id="7" name="Image 2" descr="preencoded.png">
              <a:extLst>
                <a:ext uri="{FF2B5EF4-FFF2-40B4-BE49-F238E27FC236}">
                  <a16:creationId xmlns:a16="http://schemas.microsoft.com/office/drawing/2014/main" id="{C0D1217B-7B50-71A4-DAD6-CBD95BE56F17}"/>
                </a:ext>
              </a:extLst>
            </p:cNvPr>
            <p:cNvPicPr>
              <a:picLocks noChangeAspect="1"/>
            </p:cNvPicPr>
            <p:nvPr/>
          </p:nvPicPr>
          <p:blipFill>
            <a:blip r:embed="rId4"/>
            <a:stretch>
              <a:fillRect/>
            </a:stretch>
          </p:blipFill>
          <p:spPr>
            <a:xfrm>
              <a:off x="553729" y="4403423"/>
              <a:ext cx="988219" cy="765872"/>
            </a:xfrm>
            <a:prstGeom prst="rect">
              <a:avLst/>
            </a:prstGeom>
          </p:spPr>
        </p:pic>
        <p:sp>
          <p:nvSpPr>
            <p:cNvPr id="9" name="Text 5">
              <a:extLst>
                <a:ext uri="{FF2B5EF4-FFF2-40B4-BE49-F238E27FC236}">
                  <a16:creationId xmlns:a16="http://schemas.microsoft.com/office/drawing/2014/main" id="{3F2CB9BC-4678-F0A5-D28B-DC7ACD9F08A2}"/>
                </a:ext>
              </a:extLst>
            </p:cNvPr>
            <p:cNvSpPr/>
            <p:nvPr/>
          </p:nvSpPr>
          <p:spPr>
            <a:xfrm>
              <a:off x="1675748" y="4403423"/>
              <a:ext cx="9962520" cy="632460"/>
            </a:xfrm>
            <a:prstGeom prst="rect">
              <a:avLst/>
            </a:prstGeom>
            <a:noFill/>
            <a:ln/>
          </p:spPr>
          <p:txBody>
            <a:bodyPr wrap="square" lIns="0" tIns="0" rIns="0" bIns="0" rtlCol="0" anchor="t"/>
            <a:lstStyle/>
            <a:p>
              <a:pPr>
                <a:lnSpc>
                  <a:spcPts val="2450"/>
                </a:lnSpc>
              </a:pPr>
              <a:r>
                <a:rPr lang="en-US" sz="1800" b="1" dirty="0">
                  <a:solidFill>
                    <a:schemeClr val="tx1"/>
                  </a:solidFill>
                  <a:latin typeface="+mj-lt"/>
                  <a:ea typeface="Outfit Extra Bold" pitchFamily="34" charset="-122"/>
                  <a:cs typeface="Outfit Extra Bold" pitchFamily="34" charset="-120"/>
                </a:rPr>
                <a:t>Sustainable AI Development</a:t>
              </a:r>
              <a:endParaRPr lang="en-US" sz="1800" dirty="0">
                <a:solidFill>
                  <a:schemeClr val="tx1"/>
                </a:solidFill>
                <a:latin typeface="+mj-lt"/>
              </a:endParaRPr>
            </a:p>
            <a:p>
              <a:pPr marL="0" indent="0" algn="l">
                <a:lnSpc>
                  <a:spcPts val="2450"/>
                </a:lnSpc>
                <a:buNone/>
              </a:pPr>
              <a:r>
                <a:rPr lang="en-US" sz="1800" dirty="0">
                  <a:solidFill>
                    <a:schemeClr val="tx1"/>
                  </a:solidFill>
                  <a:latin typeface="+mj-lt"/>
                  <a:ea typeface="Arimo" pitchFamily="34" charset="-122"/>
                  <a:cs typeface="Arimo" pitchFamily="34" charset="-120"/>
                </a:rPr>
                <a:t>Minimizing the environmental impact of AI technologies and promoting environmentally responsible practices.</a:t>
              </a:r>
              <a:endParaRPr lang="en-US" sz="1800" dirty="0">
                <a:solidFill>
                  <a:schemeClr val="tx1"/>
                </a:solidFill>
                <a:latin typeface="+mj-lt"/>
              </a:endParaRPr>
            </a:p>
          </p:txBody>
        </p:sp>
        <p:pic>
          <p:nvPicPr>
            <p:cNvPr id="10" name="Image 3" descr="preencoded.png">
              <a:extLst>
                <a:ext uri="{FF2B5EF4-FFF2-40B4-BE49-F238E27FC236}">
                  <a16:creationId xmlns:a16="http://schemas.microsoft.com/office/drawing/2014/main" id="{548F47FC-4BAB-8018-02A0-14962152DCDF}"/>
                </a:ext>
              </a:extLst>
            </p:cNvPr>
            <p:cNvPicPr>
              <a:picLocks noChangeAspect="1"/>
            </p:cNvPicPr>
            <p:nvPr/>
          </p:nvPicPr>
          <p:blipFill>
            <a:blip r:embed="rId5"/>
            <a:stretch>
              <a:fillRect/>
            </a:stretch>
          </p:blipFill>
          <p:spPr>
            <a:xfrm>
              <a:off x="553728" y="5459817"/>
              <a:ext cx="988219" cy="765872"/>
            </a:xfrm>
            <a:prstGeom prst="rect">
              <a:avLst/>
            </a:prstGeom>
          </p:spPr>
        </p:pic>
        <p:sp>
          <p:nvSpPr>
            <p:cNvPr id="12" name="Text 7">
              <a:extLst>
                <a:ext uri="{FF2B5EF4-FFF2-40B4-BE49-F238E27FC236}">
                  <a16:creationId xmlns:a16="http://schemas.microsoft.com/office/drawing/2014/main" id="{B60BCDB1-3F40-5F96-4D6D-2291CF4AC85E}"/>
                </a:ext>
              </a:extLst>
            </p:cNvPr>
            <p:cNvSpPr/>
            <p:nvPr/>
          </p:nvSpPr>
          <p:spPr>
            <a:xfrm>
              <a:off x="1675748" y="5526523"/>
              <a:ext cx="9962520" cy="632460"/>
            </a:xfrm>
            <a:prstGeom prst="rect">
              <a:avLst/>
            </a:prstGeom>
            <a:noFill/>
            <a:ln/>
          </p:spPr>
          <p:txBody>
            <a:bodyPr wrap="square" lIns="0" tIns="0" rIns="0" bIns="0" rtlCol="0" anchor="t"/>
            <a:lstStyle/>
            <a:p>
              <a:pPr>
                <a:lnSpc>
                  <a:spcPts val="2450"/>
                </a:lnSpc>
              </a:pPr>
              <a:r>
                <a:rPr lang="en-US" sz="1800" b="1" dirty="0">
                  <a:solidFill>
                    <a:schemeClr val="tx1"/>
                  </a:solidFill>
                  <a:latin typeface="+mj-lt"/>
                  <a:ea typeface="Outfit Extra Bold" pitchFamily="34" charset="-122"/>
                  <a:cs typeface="Outfit Extra Bold" pitchFamily="34" charset="-120"/>
                </a:rPr>
                <a:t>AI for Social Good</a:t>
              </a:r>
              <a:endParaRPr lang="en-US" sz="1800" dirty="0">
                <a:solidFill>
                  <a:schemeClr val="tx1"/>
                </a:solidFill>
                <a:latin typeface="+mj-lt"/>
              </a:endParaRPr>
            </a:p>
            <a:p>
              <a:pPr marL="0" indent="0" algn="l">
                <a:lnSpc>
                  <a:spcPts val="2450"/>
                </a:lnSpc>
                <a:buNone/>
              </a:pPr>
              <a:r>
                <a:rPr lang="en-US" sz="1800" dirty="0">
                  <a:solidFill>
                    <a:schemeClr val="tx1"/>
                  </a:solidFill>
                  <a:latin typeface="+mj-lt"/>
                  <a:ea typeface="Arimo" pitchFamily="34" charset="-122"/>
                  <a:cs typeface="Arimo" pitchFamily="34" charset="-120"/>
                </a:rPr>
                <a:t>Leveraging AI to address societal challenges while ensuring fairness and ethical responsibility.</a:t>
              </a:r>
              <a:endParaRPr lang="en-US" sz="1800" dirty="0">
                <a:solidFill>
                  <a:schemeClr val="tx1"/>
                </a:solidFill>
                <a:latin typeface="+mj-lt"/>
              </a:endParaRPr>
            </a:p>
          </p:txBody>
        </p:sp>
      </p:grpSp>
    </p:spTree>
    <p:extLst>
      <p:ext uri="{BB962C8B-B14F-4D97-AF65-F5344CB8AC3E}">
        <p14:creationId xmlns:p14="http://schemas.microsoft.com/office/powerpoint/2010/main" val="353799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a:extLst>
              <a:ext uri="{FF2B5EF4-FFF2-40B4-BE49-F238E27FC236}">
                <a16:creationId xmlns:a16="http://schemas.microsoft.com/office/drawing/2014/main" id="{321E4776-1C30-6412-665F-105F35256C22}"/>
              </a:ext>
            </a:extLst>
          </p:cNvPr>
          <p:cNvSpPr/>
          <p:nvPr/>
        </p:nvSpPr>
        <p:spPr>
          <a:xfrm>
            <a:off x="304800" y="1408797"/>
            <a:ext cx="11440886" cy="634603"/>
          </a:xfrm>
          <a:prstGeom prst="rect">
            <a:avLst/>
          </a:prstGeom>
          <a:noFill/>
          <a:ln/>
        </p:spPr>
        <p:txBody>
          <a:bodyPr wrap="square" lIns="0" tIns="0" rIns="0" bIns="0" rtlCol="0" anchor="t"/>
          <a:lstStyle/>
          <a:p>
            <a:pPr marL="0" indent="0" algn="just">
              <a:lnSpc>
                <a:spcPts val="2450"/>
              </a:lnSpc>
              <a:buNone/>
            </a:pPr>
            <a:r>
              <a:rPr lang="en-US" sz="1800" dirty="0">
                <a:solidFill>
                  <a:schemeClr val="tx1"/>
                </a:solidFill>
                <a:latin typeface="+mj-lt"/>
                <a:ea typeface="Arimo" pitchFamily="34" charset="-122"/>
                <a:cs typeface="Arimo" pitchFamily="34" charset="-120"/>
              </a:rPr>
              <a:t>By embracing these ethical principles, stakeholders can ensure that AI technologies contribute to a more fair, sustainable, and equitable future. This requires ongoing dialogue, collaboration, and commitment from all involved in the development and deployment of AI.</a:t>
            </a:r>
            <a:endParaRPr lang="en-US" sz="1800" dirty="0">
              <a:solidFill>
                <a:schemeClr val="tx1"/>
              </a:solidFill>
              <a:latin typeface="+mj-lt"/>
            </a:endParaRPr>
          </a:p>
        </p:txBody>
      </p:sp>
      <p:sp>
        <p:nvSpPr>
          <p:cNvPr id="20" name="TextBox 19">
            <a:extLst>
              <a:ext uri="{FF2B5EF4-FFF2-40B4-BE49-F238E27FC236}">
                <a16:creationId xmlns:a16="http://schemas.microsoft.com/office/drawing/2014/main" id="{1DADA001-8BD7-8F0E-82D9-C668DADB07AC}"/>
              </a:ext>
            </a:extLst>
          </p:cNvPr>
          <p:cNvSpPr txBox="1"/>
          <p:nvPr/>
        </p:nvSpPr>
        <p:spPr>
          <a:xfrm>
            <a:off x="223842" y="752238"/>
            <a:ext cx="9583613" cy="622030"/>
          </a:xfrm>
          <a:prstGeom prst="rect">
            <a:avLst/>
          </a:prstGeom>
          <a:noFill/>
        </p:spPr>
        <p:txBody>
          <a:bodyPr wrap="square">
            <a:spAutoFit/>
          </a:bodyPr>
          <a:lstStyle/>
          <a:p>
            <a:pPr marL="0" indent="0">
              <a:lnSpc>
                <a:spcPts val="4850"/>
              </a:lnSpc>
              <a:buNone/>
            </a:pPr>
            <a:r>
              <a:rPr lang="en-US" sz="2000" b="1" dirty="0">
                <a:solidFill>
                  <a:srgbClr val="231971"/>
                </a:solidFill>
                <a:latin typeface="+mj-lt"/>
                <a:ea typeface="Outfit Extra Bold" pitchFamily="34" charset="-122"/>
                <a:cs typeface="Outfit Extra Bold" pitchFamily="34" charset="-120"/>
              </a:rPr>
              <a:t>Embracing Ethical Principles for a Better Future</a:t>
            </a:r>
            <a:endParaRPr lang="en-US" sz="2000" dirty="0">
              <a:latin typeface="+mj-lt"/>
            </a:endParaRPr>
          </a:p>
        </p:txBody>
      </p:sp>
      <p:grpSp>
        <p:nvGrpSpPr>
          <p:cNvPr id="2" name="Group 1">
            <a:extLst>
              <a:ext uri="{FF2B5EF4-FFF2-40B4-BE49-F238E27FC236}">
                <a16:creationId xmlns:a16="http://schemas.microsoft.com/office/drawing/2014/main" id="{CAAA8C34-0735-A872-49B5-B990BAA1DC31}"/>
              </a:ext>
            </a:extLst>
          </p:cNvPr>
          <p:cNvGrpSpPr/>
          <p:nvPr/>
        </p:nvGrpSpPr>
        <p:grpSpPr>
          <a:xfrm>
            <a:off x="613451" y="2934567"/>
            <a:ext cx="11578549" cy="3070928"/>
            <a:chOff x="613451" y="2934567"/>
            <a:chExt cx="11578549" cy="3070928"/>
          </a:xfrm>
        </p:grpSpPr>
        <p:sp>
          <p:nvSpPr>
            <p:cNvPr id="4" name="Shape 2">
              <a:extLst>
                <a:ext uri="{FF2B5EF4-FFF2-40B4-BE49-F238E27FC236}">
                  <a16:creationId xmlns:a16="http://schemas.microsoft.com/office/drawing/2014/main" id="{D2C98D92-C2B8-65DC-9D6C-7F206C58835B}"/>
                </a:ext>
              </a:extLst>
            </p:cNvPr>
            <p:cNvSpPr/>
            <p:nvPr/>
          </p:nvSpPr>
          <p:spPr>
            <a:xfrm>
              <a:off x="613451" y="2970582"/>
              <a:ext cx="316339" cy="446365"/>
            </a:xfrm>
            <a:prstGeom prst="roundRect">
              <a:avLst>
                <a:gd name="adj" fmla="val 18668"/>
              </a:avLst>
            </a:prstGeom>
            <a:solidFill>
              <a:srgbClr val="E9E6FA"/>
            </a:solidFill>
            <a:ln w="7620">
              <a:solidFill>
                <a:srgbClr val="BDB8DF"/>
              </a:solidFill>
              <a:prstDash val="solid"/>
            </a:ln>
          </p:spPr>
          <p:txBody>
            <a:bodyPr/>
            <a:lstStyle/>
            <a:p>
              <a:endParaRPr lang="en-IN"/>
            </a:p>
          </p:txBody>
        </p:sp>
        <p:sp>
          <p:nvSpPr>
            <p:cNvPr id="5" name="Text 3">
              <a:extLst>
                <a:ext uri="{FF2B5EF4-FFF2-40B4-BE49-F238E27FC236}">
                  <a16:creationId xmlns:a16="http://schemas.microsoft.com/office/drawing/2014/main" id="{16E209D4-9F52-B26F-3145-1B521DCCF618}"/>
                </a:ext>
              </a:extLst>
            </p:cNvPr>
            <p:cNvSpPr/>
            <p:nvPr/>
          </p:nvSpPr>
          <p:spPr>
            <a:xfrm>
              <a:off x="745114" y="3119291"/>
              <a:ext cx="82271" cy="297656"/>
            </a:xfrm>
            <a:prstGeom prst="rect">
              <a:avLst/>
            </a:prstGeom>
            <a:noFill/>
            <a:ln/>
          </p:spPr>
          <p:txBody>
            <a:bodyPr wrap="none" lIns="0" tIns="0" rIns="0" bIns="0" rtlCol="0" anchor="t"/>
            <a:lstStyle/>
            <a:p>
              <a:pPr marL="0" indent="0" algn="ctr">
                <a:lnSpc>
                  <a:spcPts val="2300"/>
                </a:lnSpc>
                <a:buNone/>
              </a:pPr>
              <a:r>
                <a:rPr lang="en-US" sz="2300" b="1" dirty="0">
                  <a:solidFill>
                    <a:srgbClr val="2A2742"/>
                  </a:solidFill>
                  <a:latin typeface="Outfit Extra Bold" pitchFamily="34" charset="0"/>
                  <a:ea typeface="Outfit Extra Bold" pitchFamily="34" charset="-122"/>
                  <a:cs typeface="Outfit Extra Bold" pitchFamily="34" charset="-120"/>
                </a:rPr>
                <a:t>1</a:t>
              </a:r>
              <a:endParaRPr lang="en-US" sz="2300" dirty="0"/>
            </a:p>
          </p:txBody>
        </p:sp>
        <p:sp>
          <p:nvSpPr>
            <p:cNvPr id="7" name="Text 5">
              <a:extLst>
                <a:ext uri="{FF2B5EF4-FFF2-40B4-BE49-F238E27FC236}">
                  <a16:creationId xmlns:a16="http://schemas.microsoft.com/office/drawing/2014/main" id="{58DADDC2-BE83-BF57-D4C2-5B55CCD7333F}"/>
                </a:ext>
              </a:extLst>
            </p:cNvPr>
            <p:cNvSpPr/>
            <p:nvPr/>
          </p:nvSpPr>
          <p:spPr>
            <a:xfrm>
              <a:off x="1223186" y="2934567"/>
              <a:ext cx="4577294" cy="2954604"/>
            </a:xfrm>
            <a:prstGeom prst="rect">
              <a:avLst/>
            </a:prstGeom>
            <a:noFill/>
            <a:ln/>
          </p:spPr>
          <p:txBody>
            <a:bodyPr wrap="square" lIns="0" tIns="0" rIns="0" bIns="0" rtlCol="0" anchor="t"/>
            <a:lstStyle/>
            <a:p>
              <a:pPr>
                <a:lnSpc>
                  <a:spcPts val="2450"/>
                </a:lnSpc>
              </a:pPr>
              <a:r>
                <a:rPr lang="en-US" sz="1800" b="1" dirty="0">
                  <a:solidFill>
                    <a:schemeClr val="tx1"/>
                  </a:solidFill>
                  <a:latin typeface="+mj-lt"/>
                  <a:ea typeface="Outfit Extra Bold" pitchFamily="34" charset="-122"/>
                  <a:cs typeface="Outfit Extra Bold" pitchFamily="34" charset="-120"/>
                </a:rPr>
                <a:t>Transparency</a:t>
              </a:r>
              <a:endParaRPr lang="en-US" sz="1800" dirty="0">
                <a:solidFill>
                  <a:schemeClr val="tx1"/>
                </a:solidFill>
                <a:latin typeface="+mj-lt"/>
              </a:endParaRPr>
            </a:p>
            <a:p>
              <a:pPr marL="0" indent="0">
                <a:lnSpc>
                  <a:spcPts val="2450"/>
                </a:lnSpc>
                <a:buNone/>
              </a:pPr>
              <a:r>
                <a:rPr lang="en-US" sz="1800" dirty="0">
                  <a:solidFill>
                    <a:schemeClr val="tx1"/>
                  </a:solidFill>
                  <a:latin typeface="+mj-lt"/>
                  <a:ea typeface="Arimo" pitchFamily="34" charset="-122"/>
                  <a:cs typeface="Arimo" pitchFamily="34" charset="-120"/>
                </a:rPr>
                <a:t>Openness and clarity in AI decision-making processes, promoting trust and accountability.</a:t>
              </a:r>
            </a:p>
            <a:p>
              <a:pPr marL="0" indent="0">
                <a:lnSpc>
                  <a:spcPts val="2450"/>
                </a:lnSpc>
                <a:buNone/>
              </a:pPr>
              <a:endParaRPr lang="en-US" sz="1800" dirty="0">
                <a:solidFill>
                  <a:schemeClr val="tx1"/>
                </a:solidFill>
                <a:latin typeface="+mj-lt"/>
                <a:ea typeface="Arimo" pitchFamily="34" charset="-122"/>
                <a:cs typeface="Arimo" pitchFamily="34" charset="-120"/>
              </a:endParaRPr>
            </a:p>
            <a:p>
              <a:pPr>
                <a:lnSpc>
                  <a:spcPts val="2450"/>
                </a:lnSpc>
              </a:pPr>
              <a:r>
                <a:rPr lang="en-US" sz="1800" b="1" dirty="0">
                  <a:solidFill>
                    <a:schemeClr val="tx1"/>
                  </a:solidFill>
                  <a:latin typeface="+mj-lt"/>
                  <a:ea typeface="Outfit Extra Bold" pitchFamily="34" charset="-122"/>
                  <a:cs typeface="Outfit Extra Bold" pitchFamily="34" charset="-120"/>
                </a:rPr>
                <a:t>Sustainability</a:t>
              </a:r>
              <a:endParaRPr lang="en-US" sz="1800" dirty="0">
                <a:solidFill>
                  <a:schemeClr val="tx1"/>
                </a:solidFill>
                <a:latin typeface="+mj-lt"/>
              </a:endParaRPr>
            </a:p>
            <a:p>
              <a:pPr marL="0" indent="0">
                <a:lnSpc>
                  <a:spcPts val="2450"/>
                </a:lnSpc>
                <a:buNone/>
              </a:pPr>
              <a:r>
                <a:rPr lang="en-US" sz="1800" dirty="0">
                  <a:solidFill>
                    <a:schemeClr val="tx1"/>
                  </a:solidFill>
                  <a:latin typeface="+mj-lt"/>
                  <a:ea typeface="Arimo" pitchFamily="34" charset="-122"/>
                  <a:cs typeface="Arimo" pitchFamily="34" charset="-120"/>
                </a:rPr>
                <a:t>Minimizing the environmental impact of AI technologies and promoting responsible use of resources.</a:t>
              </a:r>
              <a:endParaRPr lang="en-US" sz="1800" dirty="0">
                <a:solidFill>
                  <a:schemeClr val="tx1"/>
                </a:solidFill>
                <a:latin typeface="+mj-lt"/>
              </a:endParaRPr>
            </a:p>
            <a:p>
              <a:pPr marL="0" indent="0">
                <a:lnSpc>
                  <a:spcPts val="2450"/>
                </a:lnSpc>
                <a:buNone/>
              </a:pPr>
              <a:endParaRPr lang="en-US" sz="1800" dirty="0">
                <a:solidFill>
                  <a:schemeClr val="tx1"/>
                </a:solidFill>
                <a:latin typeface="+mj-lt"/>
              </a:endParaRPr>
            </a:p>
          </p:txBody>
        </p:sp>
        <p:sp>
          <p:nvSpPr>
            <p:cNvPr id="11" name="Text 9">
              <a:extLst>
                <a:ext uri="{FF2B5EF4-FFF2-40B4-BE49-F238E27FC236}">
                  <a16:creationId xmlns:a16="http://schemas.microsoft.com/office/drawing/2014/main" id="{EA7FABCC-A387-7BEC-1B76-8519D471A68D}"/>
                </a:ext>
              </a:extLst>
            </p:cNvPr>
            <p:cNvSpPr/>
            <p:nvPr/>
          </p:nvSpPr>
          <p:spPr>
            <a:xfrm>
              <a:off x="6859259" y="3013624"/>
              <a:ext cx="5332741" cy="2991871"/>
            </a:xfrm>
            <a:prstGeom prst="rect">
              <a:avLst/>
            </a:prstGeom>
            <a:noFill/>
            <a:ln/>
          </p:spPr>
          <p:txBody>
            <a:bodyPr wrap="square" lIns="0" tIns="0" rIns="0" bIns="0" rtlCol="0" anchor="t"/>
            <a:lstStyle/>
            <a:p>
              <a:pPr>
                <a:lnSpc>
                  <a:spcPts val="2450"/>
                </a:lnSpc>
              </a:pPr>
              <a:r>
                <a:rPr lang="en-US" sz="1800" b="1" dirty="0">
                  <a:solidFill>
                    <a:schemeClr val="tx1"/>
                  </a:solidFill>
                  <a:latin typeface="+mj-lt"/>
                  <a:ea typeface="Outfit Extra Bold" pitchFamily="34" charset="-122"/>
                  <a:cs typeface="Outfit Extra Bold" pitchFamily="34" charset="-120"/>
                </a:rPr>
                <a:t>Fairness</a:t>
              </a:r>
              <a:endParaRPr lang="en-US" sz="1800" dirty="0">
                <a:solidFill>
                  <a:schemeClr val="tx1"/>
                </a:solidFill>
                <a:latin typeface="+mj-lt"/>
              </a:endParaRPr>
            </a:p>
            <a:p>
              <a:pPr marL="0" indent="0">
                <a:lnSpc>
                  <a:spcPts val="2450"/>
                </a:lnSpc>
                <a:buNone/>
              </a:pPr>
              <a:r>
                <a:rPr lang="en-US" sz="1800" dirty="0">
                  <a:solidFill>
                    <a:schemeClr val="tx1"/>
                  </a:solidFill>
                  <a:latin typeface="+mj-lt"/>
                  <a:ea typeface="Arimo" pitchFamily="34" charset="-122"/>
                  <a:cs typeface="Arimo" pitchFamily="34" charset="-120"/>
                </a:rPr>
                <a:t>Ensuring that AI systems treat everyone fairly, regardless of background or identity.</a:t>
              </a:r>
            </a:p>
            <a:p>
              <a:pPr marL="0" indent="0">
                <a:lnSpc>
                  <a:spcPts val="2450"/>
                </a:lnSpc>
                <a:buNone/>
              </a:pPr>
              <a:endParaRPr lang="en-US" sz="1800" dirty="0">
                <a:solidFill>
                  <a:schemeClr val="tx1"/>
                </a:solidFill>
                <a:latin typeface="+mj-lt"/>
                <a:ea typeface="Arimo" pitchFamily="34" charset="-122"/>
                <a:cs typeface="Arimo" pitchFamily="34" charset="-120"/>
              </a:endParaRPr>
            </a:p>
            <a:p>
              <a:pPr marL="0" indent="0">
                <a:lnSpc>
                  <a:spcPts val="2450"/>
                </a:lnSpc>
                <a:buNone/>
              </a:pPr>
              <a:endParaRPr lang="en-US" sz="1800" dirty="0">
                <a:solidFill>
                  <a:schemeClr val="tx1"/>
                </a:solidFill>
                <a:latin typeface="+mj-lt"/>
                <a:ea typeface="Arimo" pitchFamily="34" charset="-122"/>
                <a:cs typeface="Arimo" pitchFamily="34" charset="-120"/>
              </a:endParaRPr>
            </a:p>
            <a:p>
              <a:pPr>
                <a:lnSpc>
                  <a:spcPts val="2450"/>
                </a:lnSpc>
              </a:pPr>
              <a:r>
                <a:rPr lang="en-US" sz="1800" b="1" dirty="0">
                  <a:solidFill>
                    <a:schemeClr val="tx1"/>
                  </a:solidFill>
                  <a:latin typeface="+mj-lt"/>
                  <a:ea typeface="Outfit Extra Bold" pitchFamily="34" charset="-122"/>
                  <a:cs typeface="Outfit Extra Bold" pitchFamily="34" charset="-120"/>
                </a:rPr>
                <a:t>Social Good</a:t>
              </a:r>
              <a:endParaRPr lang="en-US" sz="1800" dirty="0">
                <a:solidFill>
                  <a:schemeClr val="tx1"/>
                </a:solidFill>
                <a:latin typeface="+mj-lt"/>
              </a:endParaRPr>
            </a:p>
            <a:p>
              <a:pPr marL="0" indent="0">
                <a:lnSpc>
                  <a:spcPts val="2450"/>
                </a:lnSpc>
                <a:buNone/>
              </a:pPr>
              <a:r>
                <a:rPr lang="en-US" sz="1800" dirty="0">
                  <a:solidFill>
                    <a:schemeClr val="tx1"/>
                  </a:solidFill>
                  <a:latin typeface="+mj-lt"/>
                  <a:ea typeface="Arimo" pitchFamily="34" charset="-122"/>
                  <a:cs typeface="Arimo" pitchFamily="34" charset="-120"/>
                </a:rPr>
                <a:t>Leveraging AI to address societal challenges and improve the lives of people worldwide.</a:t>
              </a:r>
              <a:endParaRPr lang="en-US" sz="1800" dirty="0">
                <a:solidFill>
                  <a:schemeClr val="tx1"/>
                </a:solidFill>
                <a:latin typeface="+mj-lt"/>
              </a:endParaRPr>
            </a:p>
            <a:p>
              <a:pPr marL="0" indent="0">
                <a:lnSpc>
                  <a:spcPts val="2450"/>
                </a:lnSpc>
                <a:buNone/>
              </a:pPr>
              <a:endParaRPr lang="en-US" sz="1800" dirty="0">
                <a:solidFill>
                  <a:schemeClr val="tx1"/>
                </a:solidFill>
                <a:latin typeface="+mj-lt"/>
              </a:endParaRPr>
            </a:p>
          </p:txBody>
        </p:sp>
        <p:sp>
          <p:nvSpPr>
            <p:cNvPr id="12" name="Shape 10">
              <a:extLst>
                <a:ext uri="{FF2B5EF4-FFF2-40B4-BE49-F238E27FC236}">
                  <a16:creationId xmlns:a16="http://schemas.microsoft.com/office/drawing/2014/main" id="{DF6E5D1D-362C-80D1-DAE3-B2CFF2C96255}"/>
                </a:ext>
              </a:extLst>
            </p:cNvPr>
            <p:cNvSpPr/>
            <p:nvPr/>
          </p:nvSpPr>
          <p:spPr>
            <a:xfrm>
              <a:off x="628079" y="4550958"/>
              <a:ext cx="316339" cy="446365"/>
            </a:xfrm>
            <a:prstGeom prst="roundRect">
              <a:avLst>
                <a:gd name="adj" fmla="val 18668"/>
              </a:avLst>
            </a:prstGeom>
            <a:solidFill>
              <a:srgbClr val="E9E6FA"/>
            </a:solidFill>
            <a:ln w="7620">
              <a:solidFill>
                <a:srgbClr val="BDB8DF"/>
              </a:solidFill>
              <a:prstDash val="solid"/>
            </a:ln>
          </p:spPr>
          <p:txBody>
            <a:bodyPr/>
            <a:lstStyle/>
            <a:p>
              <a:endParaRPr lang="en-IN"/>
            </a:p>
          </p:txBody>
        </p:sp>
        <p:sp>
          <p:nvSpPr>
            <p:cNvPr id="13" name="Text 11">
              <a:extLst>
                <a:ext uri="{FF2B5EF4-FFF2-40B4-BE49-F238E27FC236}">
                  <a16:creationId xmlns:a16="http://schemas.microsoft.com/office/drawing/2014/main" id="{8F181574-5C24-3AD6-16FC-E0C14066C0FC}"/>
                </a:ext>
              </a:extLst>
            </p:cNvPr>
            <p:cNvSpPr/>
            <p:nvPr/>
          </p:nvSpPr>
          <p:spPr>
            <a:xfrm>
              <a:off x="745114" y="4656124"/>
              <a:ext cx="119988" cy="297656"/>
            </a:xfrm>
            <a:prstGeom prst="rect">
              <a:avLst/>
            </a:prstGeom>
            <a:noFill/>
            <a:ln/>
          </p:spPr>
          <p:txBody>
            <a:bodyPr wrap="none" lIns="0" tIns="0" rIns="0" bIns="0" rtlCol="0" anchor="t"/>
            <a:lstStyle/>
            <a:p>
              <a:pPr marL="0" indent="0" algn="ctr">
                <a:lnSpc>
                  <a:spcPts val="2300"/>
                </a:lnSpc>
                <a:buNone/>
              </a:pPr>
              <a:r>
                <a:rPr lang="en-US" sz="2300" b="1" dirty="0">
                  <a:solidFill>
                    <a:srgbClr val="2A2742"/>
                  </a:solidFill>
                  <a:latin typeface="Outfit Extra Bold" pitchFamily="34" charset="0"/>
                  <a:ea typeface="Outfit Extra Bold" pitchFamily="34" charset="-122"/>
                  <a:cs typeface="Outfit Extra Bold" pitchFamily="34" charset="-120"/>
                </a:rPr>
                <a:t>3</a:t>
              </a:r>
              <a:endParaRPr lang="en-US" sz="2300" dirty="0"/>
            </a:p>
          </p:txBody>
        </p:sp>
        <p:sp>
          <p:nvSpPr>
            <p:cNvPr id="21" name="Shape 6">
              <a:extLst>
                <a:ext uri="{FF2B5EF4-FFF2-40B4-BE49-F238E27FC236}">
                  <a16:creationId xmlns:a16="http://schemas.microsoft.com/office/drawing/2014/main" id="{DE8E052D-EA54-AF55-FD7E-8627B53F3206}"/>
                </a:ext>
              </a:extLst>
            </p:cNvPr>
            <p:cNvSpPr/>
            <p:nvPr/>
          </p:nvSpPr>
          <p:spPr>
            <a:xfrm>
              <a:off x="6267486" y="2970581"/>
              <a:ext cx="316339" cy="446365"/>
            </a:xfrm>
            <a:prstGeom prst="roundRect">
              <a:avLst>
                <a:gd name="adj" fmla="val 18668"/>
              </a:avLst>
            </a:prstGeom>
            <a:solidFill>
              <a:srgbClr val="E9E6FA"/>
            </a:solidFill>
            <a:ln w="7620">
              <a:solidFill>
                <a:srgbClr val="BDB8DF"/>
              </a:solidFill>
              <a:prstDash val="solid"/>
            </a:ln>
          </p:spPr>
          <p:txBody>
            <a:bodyPr/>
            <a:lstStyle/>
            <a:p>
              <a:endParaRPr lang="en-IN"/>
            </a:p>
          </p:txBody>
        </p:sp>
        <p:sp>
          <p:nvSpPr>
            <p:cNvPr id="22" name="Text 7">
              <a:extLst>
                <a:ext uri="{FF2B5EF4-FFF2-40B4-BE49-F238E27FC236}">
                  <a16:creationId xmlns:a16="http://schemas.microsoft.com/office/drawing/2014/main" id="{52B779F5-D34B-D9DE-EA29-B57718E9E8B3}"/>
                </a:ext>
              </a:extLst>
            </p:cNvPr>
            <p:cNvSpPr/>
            <p:nvPr/>
          </p:nvSpPr>
          <p:spPr>
            <a:xfrm>
              <a:off x="6387268" y="3082084"/>
              <a:ext cx="121507" cy="297656"/>
            </a:xfrm>
            <a:prstGeom prst="rect">
              <a:avLst/>
            </a:prstGeom>
            <a:noFill/>
            <a:ln/>
          </p:spPr>
          <p:txBody>
            <a:bodyPr wrap="none" lIns="0" tIns="0" rIns="0" bIns="0" rtlCol="0" anchor="t"/>
            <a:lstStyle/>
            <a:p>
              <a:pPr marL="0" indent="0" algn="ctr">
                <a:lnSpc>
                  <a:spcPts val="2300"/>
                </a:lnSpc>
                <a:buNone/>
              </a:pPr>
              <a:r>
                <a:rPr lang="en-US" sz="2300" b="1" dirty="0">
                  <a:solidFill>
                    <a:srgbClr val="2A2742"/>
                  </a:solidFill>
                  <a:latin typeface="Outfit Extra Bold" pitchFamily="34" charset="0"/>
                  <a:ea typeface="Outfit Extra Bold" pitchFamily="34" charset="-122"/>
                  <a:cs typeface="Outfit Extra Bold" pitchFamily="34" charset="-120"/>
                </a:rPr>
                <a:t>2</a:t>
              </a:r>
              <a:endParaRPr lang="en-US" sz="2300" dirty="0"/>
            </a:p>
          </p:txBody>
        </p:sp>
        <p:sp>
          <p:nvSpPr>
            <p:cNvPr id="23" name="Shape 14">
              <a:extLst>
                <a:ext uri="{FF2B5EF4-FFF2-40B4-BE49-F238E27FC236}">
                  <a16:creationId xmlns:a16="http://schemas.microsoft.com/office/drawing/2014/main" id="{C7EEBC24-91DA-137D-D388-E3F33BBD0605}"/>
                </a:ext>
              </a:extLst>
            </p:cNvPr>
            <p:cNvSpPr/>
            <p:nvPr/>
          </p:nvSpPr>
          <p:spPr>
            <a:xfrm>
              <a:off x="6267486" y="4550958"/>
              <a:ext cx="316339" cy="446365"/>
            </a:xfrm>
            <a:prstGeom prst="roundRect">
              <a:avLst>
                <a:gd name="adj" fmla="val 18668"/>
              </a:avLst>
            </a:prstGeom>
            <a:solidFill>
              <a:srgbClr val="E9E6FA"/>
            </a:solidFill>
            <a:ln w="7620">
              <a:solidFill>
                <a:srgbClr val="BDB8DF"/>
              </a:solidFill>
              <a:prstDash val="solid"/>
            </a:ln>
          </p:spPr>
          <p:txBody>
            <a:bodyPr/>
            <a:lstStyle/>
            <a:p>
              <a:endParaRPr lang="en-IN"/>
            </a:p>
          </p:txBody>
        </p:sp>
        <p:sp>
          <p:nvSpPr>
            <p:cNvPr id="24" name="Text 15">
              <a:extLst>
                <a:ext uri="{FF2B5EF4-FFF2-40B4-BE49-F238E27FC236}">
                  <a16:creationId xmlns:a16="http://schemas.microsoft.com/office/drawing/2014/main" id="{FEE35F7B-AECB-C0BF-129D-354931D9BCDA}"/>
                </a:ext>
              </a:extLst>
            </p:cNvPr>
            <p:cNvSpPr/>
            <p:nvPr/>
          </p:nvSpPr>
          <p:spPr>
            <a:xfrm>
              <a:off x="6371906" y="4657911"/>
              <a:ext cx="129270" cy="297656"/>
            </a:xfrm>
            <a:prstGeom prst="rect">
              <a:avLst/>
            </a:prstGeom>
            <a:noFill/>
            <a:ln/>
          </p:spPr>
          <p:txBody>
            <a:bodyPr wrap="none" lIns="0" tIns="0" rIns="0" bIns="0" rtlCol="0" anchor="t"/>
            <a:lstStyle/>
            <a:p>
              <a:pPr marL="0" indent="0" algn="ctr">
                <a:lnSpc>
                  <a:spcPts val="2300"/>
                </a:lnSpc>
                <a:buNone/>
              </a:pPr>
              <a:r>
                <a:rPr lang="en-US" sz="2300" b="1" dirty="0">
                  <a:solidFill>
                    <a:srgbClr val="2A2742"/>
                  </a:solidFill>
                  <a:latin typeface="Outfit Extra Bold" pitchFamily="34" charset="0"/>
                  <a:ea typeface="Outfit Extra Bold" pitchFamily="34" charset="-122"/>
                  <a:cs typeface="Outfit Extra Bold" pitchFamily="34" charset="-120"/>
                </a:rPr>
                <a:t>4</a:t>
              </a:r>
              <a:endParaRPr lang="en-US" sz="2300" dirty="0"/>
            </a:p>
          </p:txBody>
        </p:sp>
      </p:grpSp>
    </p:spTree>
    <p:extLst>
      <p:ext uri="{BB962C8B-B14F-4D97-AF65-F5344CB8AC3E}">
        <p14:creationId xmlns:p14="http://schemas.microsoft.com/office/powerpoint/2010/main" val="2217422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10;&#10;Description automatically generated">
            <a:extLst>
              <a:ext uri="{FF2B5EF4-FFF2-40B4-BE49-F238E27FC236}">
                <a16:creationId xmlns:a16="http://schemas.microsoft.com/office/drawing/2014/main" id="{0D115830-8139-821D-6ED7-DD51CFB9FAEB}"/>
              </a:ext>
            </a:extLst>
          </p:cNvPr>
          <p:cNvPicPr>
            <a:picLocks noChangeAspect="1"/>
          </p:cNvPicPr>
          <p:nvPr/>
        </p:nvPicPr>
        <p:blipFill>
          <a:blip r:embed="rId3"/>
          <a:stretch>
            <a:fillRect/>
          </a:stretch>
        </p:blipFill>
        <p:spPr>
          <a:xfrm>
            <a:off x="1461521" y="1266824"/>
            <a:ext cx="9268958" cy="4803775"/>
          </a:xfrm>
          <a:prstGeom prst="rect">
            <a:avLst/>
          </a:prstGeom>
        </p:spPr>
      </p:pic>
      <p:pic>
        <p:nvPicPr>
          <p:cNvPr id="9" name="Picture 8" descr="A red triangle with a white exclamation mark&#10;&#10;Description automatically generated">
            <a:extLst>
              <a:ext uri="{FF2B5EF4-FFF2-40B4-BE49-F238E27FC236}">
                <a16:creationId xmlns:a16="http://schemas.microsoft.com/office/drawing/2014/main" id="{D9957559-7A75-900A-3EDB-F58D5DCA2008}"/>
              </a:ext>
            </a:extLst>
          </p:cNvPr>
          <p:cNvPicPr>
            <a:picLocks noChangeAspect="1"/>
          </p:cNvPicPr>
          <p:nvPr/>
        </p:nvPicPr>
        <p:blipFill>
          <a:blip r:embed="rId4">
            <a:alphaModFix amt="6000"/>
          </a:blip>
          <a:stretch>
            <a:fillRect/>
          </a:stretch>
        </p:blipFill>
        <p:spPr>
          <a:xfrm>
            <a:off x="3935118" y="2019301"/>
            <a:ext cx="4321765" cy="3770050"/>
          </a:xfrm>
          <a:prstGeom prst="rect">
            <a:avLst/>
          </a:prstGeom>
        </p:spPr>
      </p:pic>
      <p:grpSp>
        <p:nvGrpSpPr>
          <p:cNvPr id="2" name="Group 1">
            <a:extLst>
              <a:ext uri="{FF2B5EF4-FFF2-40B4-BE49-F238E27FC236}">
                <a16:creationId xmlns:a16="http://schemas.microsoft.com/office/drawing/2014/main" id="{5D5BEDCB-FE1D-F30A-769C-395C14FDAF4A}"/>
              </a:ext>
            </a:extLst>
          </p:cNvPr>
          <p:cNvGrpSpPr/>
          <p:nvPr/>
        </p:nvGrpSpPr>
        <p:grpSpPr>
          <a:xfrm>
            <a:off x="2298700" y="2847345"/>
            <a:ext cx="7381748" cy="1642732"/>
            <a:chOff x="2298700" y="3186775"/>
            <a:chExt cx="7381748" cy="1642732"/>
          </a:xfrm>
        </p:grpSpPr>
        <p:sp>
          <p:nvSpPr>
            <p:cNvPr id="6" name="TextBox 5">
              <a:extLst>
                <a:ext uri="{FF2B5EF4-FFF2-40B4-BE49-F238E27FC236}">
                  <a16:creationId xmlns:a16="http://schemas.microsoft.com/office/drawing/2014/main" id="{F1A1D897-46DC-0676-920A-89FA122EA6E5}"/>
                </a:ext>
              </a:extLst>
            </p:cNvPr>
            <p:cNvSpPr txBox="1"/>
            <p:nvPr/>
          </p:nvSpPr>
          <p:spPr>
            <a:xfrm>
              <a:off x="4168228" y="3186775"/>
              <a:ext cx="3855544" cy="800219"/>
            </a:xfrm>
            <a:prstGeom prst="rect">
              <a:avLst/>
            </a:prstGeom>
            <a:noFill/>
          </p:spPr>
          <p:txBody>
            <a:bodyPr wrap="none" rtlCol="0">
              <a:spAutoFit/>
            </a:bodyPr>
            <a:lstStyle/>
            <a:p>
              <a:pPr algn="ctr"/>
              <a:r>
                <a:rPr lang="en-US" sz="4600" b="1" dirty="0">
                  <a:solidFill>
                    <a:schemeClr val="tx1"/>
                  </a:solidFill>
                </a:rPr>
                <a:t>DISCLAIMER</a:t>
              </a:r>
            </a:p>
          </p:txBody>
        </p:sp>
        <p:sp>
          <p:nvSpPr>
            <p:cNvPr id="11" name="TextBox 10">
              <a:extLst>
                <a:ext uri="{FF2B5EF4-FFF2-40B4-BE49-F238E27FC236}">
                  <a16:creationId xmlns:a16="http://schemas.microsoft.com/office/drawing/2014/main" id="{4797845F-F959-88CB-A4ED-3AA0360C1A9D}"/>
                </a:ext>
              </a:extLst>
            </p:cNvPr>
            <p:cNvSpPr txBox="1"/>
            <p:nvPr/>
          </p:nvSpPr>
          <p:spPr>
            <a:xfrm>
              <a:off x="2298700" y="4060066"/>
              <a:ext cx="7381748" cy="769441"/>
            </a:xfrm>
            <a:prstGeom prst="rect">
              <a:avLst/>
            </a:prstGeom>
            <a:noFill/>
          </p:spPr>
          <p:txBody>
            <a:bodyPr wrap="square" rtlCol="0">
              <a:spAutoFit/>
            </a:bodyPr>
            <a:lstStyle/>
            <a:p>
              <a:pPr algn="ctr"/>
              <a:r>
                <a:rPr lang="en-US" sz="2200" dirty="0">
                  <a:solidFill>
                    <a:schemeClr val="tx1"/>
                  </a:solidFill>
                </a:rPr>
                <a:t>The content is curated from online/offline resources and used for educational purpose only.</a:t>
              </a:r>
            </a:p>
          </p:txBody>
        </p:sp>
      </p:grpSp>
    </p:spTree>
    <p:extLst>
      <p:ext uri="{BB962C8B-B14F-4D97-AF65-F5344CB8AC3E}">
        <p14:creationId xmlns:p14="http://schemas.microsoft.com/office/powerpoint/2010/main" val="3987024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1833993" cy="400110"/>
          </a:xfrm>
          <a:prstGeom prst="rect">
            <a:avLst/>
          </a:prstGeom>
          <a:noFill/>
        </p:spPr>
        <p:txBody>
          <a:bodyPr wrap="square">
            <a:spAutoFit/>
          </a:bodyPr>
          <a:lstStyle/>
          <a:p>
            <a:r>
              <a:rPr lang="en-IN" sz="2000" b="1" dirty="0">
                <a:solidFill>
                  <a:srgbClr val="213163"/>
                </a:solidFill>
              </a:rPr>
              <a:t>Lab Activity</a:t>
            </a:r>
            <a:endParaRPr lang="en-IN" sz="2000" dirty="0">
              <a:solidFill>
                <a:srgbClr val="213163"/>
              </a:solidFill>
            </a:endParaRPr>
          </a:p>
        </p:txBody>
      </p:sp>
      <p:sp>
        <p:nvSpPr>
          <p:cNvPr id="3" name="Rectangle: Rounded Corners 2">
            <a:extLst>
              <a:ext uri="{FF2B5EF4-FFF2-40B4-BE49-F238E27FC236}">
                <a16:creationId xmlns:a16="http://schemas.microsoft.com/office/drawing/2014/main" id="{1DAC23F4-4B01-13D8-94B2-61A167D7A610}"/>
              </a:ext>
            </a:extLst>
          </p:cNvPr>
          <p:cNvSpPr/>
          <p:nvPr/>
        </p:nvSpPr>
        <p:spPr>
          <a:xfrm>
            <a:off x="358848" y="3320281"/>
            <a:ext cx="8888022" cy="2429541"/>
          </a:xfrm>
          <a:prstGeom prst="roundRect">
            <a:avLst>
              <a:gd name="adj" fmla="val 12903"/>
            </a:avLst>
          </a:prstGeom>
          <a:solidFill>
            <a:srgbClr val="ED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8" name="Text Placeholder 4">
            <a:extLst>
              <a:ext uri="{FF2B5EF4-FFF2-40B4-BE49-F238E27FC236}">
                <a16:creationId xmlns:a16="http://schemas.microsoft.com/office/drawing/2014/main" id="{1C9BD820-ADD0-0C49-72E9-19EBCC262C85}"/>
              </a:ext>
            </a:extLst>
          </p:cNvPr>
          <p:cNvSpPr>
            <a:spLocks noGrp="1"/>
          </p:cNvSpPr>
          <p:nvPr/>
        </p:nvSpPr>
        <p:spPr>
          <a:xfrm>
            <a:off x="626076" y="4505779"/>
            <a:ext cx="6382800" cy="1379684"/>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00000"/>
              </a:lnSpc>
              <a:spcBef>
                <a:spcPts val="0"/>
              </a:spcBef>
              <a:buSzPct val="100000"/>
              <a:buFont typeface="Arial" panose="020B0604020202020204" pitchFamily="34" charset="0"/>
              <a:buChar char="•"/>
            </a:pPr>
            <a:r>
              <a:rPr lang="en-US" dirty="0"/>
              <a:t>Implementing AI Ethics in a Smart City Traffic Management System </a:t>
            </a:r>
          </a:p>
          <a:p>
            <a:pPr marL="285750" indent="-285750">
              <a:lnSpc>
                <a:spcPct val="100000"/>
              </a:lnSpc>
              <a:spcBef>
                <a:spcPts val="0"/>
              </a:spcBef>
              <a:buSzPct val="100000"/>
              <a:buFont typeface="Arial" panose="020B0604020202020204" pitchFamily="34" charset="0"/>
              <a:buChar char="•"/>
            </a:pPr>
            <a:r>
              <a:rPr lang="en-US" dirty="0"/>
              <a:t> Regulatory and Policy Frameworks for AI-Driven Renewable Energy Forecasting</a:t>
            </a:r>
            <a:endParaRPr lang="en-US" sz="1800" dirty="0"/>
          </a:p>
        </p:txBody>
      </p:sp>
      <p:sp>
        <p:nvSpPr>
          <p:cNvPr id="10" name="Title 3">
            <a:extLst>
              <a:ext uri="{FF2B5EF4-FFF2-40B4-BE49-F238E27FC236}">
                <a16:creationId xmlns:a16="http://schemas.microsoft.com/office/drawing/2014/main" id="{CD452298-22D1-2E47-E112-EB87E8640B5E}"/>
              </a:ext>
            </a:extLst>
          </p:cNvPr>
          <p:cNvSpPr txBox="1">
            <a:spLocks/>
          </p:cNvSpPr>
          <p:nvPr/>
        </p:nvSpPr>
        <p:spPr>
          <a:xfrm>
            <a:off x="2516659" y="3504485"/>
            <a:ext cx="2118256" cy="56884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dirty="0">
                <a:solidFill>
                  <a:srgbClr val="002060"/>
                </a:solidFill>
              </a:rPr>
              <a:t>Hands On</a:t>
            </a:r>
          </a:p>
        </p:txBody>
      </p:sp>
      <p:sp>
        <p:nvSpPr>
          <p:cNvPr id="11" name="Text Placeholder 4">
            <a:extLst>
              <a:ext uri="{FF2B5EF4-FFF2-40B4-BE49-F238E27FC236}">
                <a16:creationId xmlns:a16="http://schemas.microsoft.com/office/drawing/2014/main" id="{088B9E43-099B-A1CD-742B-85F47FD0BDBA}"/>
              </a:ext>
            </a:extLst>
          </p:cNvPr>
          <p:cNvSpPr txBox="1">
            <a:spLocks/>
          </p:cNvSpPr>
          <p:nvPr/>
        </p:nvSpPr>
        <p:spPr>
          <a:xfrm>
            <a:off x="528363" y="4222259"/>
            <a:ext cx="885910" cy="532083"/>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0000"/>
              </a:lnSpc>
              <a:spcBef>
                <a:spcPts val="0"/>
              </a:spcBef>
              <a:buSzPct val="100000"/>
              <a:buFont typeface="Arial" panose="020B0604020202020204" pitchFamily="34" charset="0"/>
              <a:buNone/>
            </a:pPr>
            <a:r>
              <a:rPr lang="en-US" b="1" dirty="0"/>
              <a:t>Lab 1</a:t>
            </a:r>
            <a:endParaRPr lang="en-US" dirty="0">
              <a:solidFill>
                <a:srgbClr val="0000FF"/>
              </a:solidFill>
            </a:endParaRPr>
          </a:p>
        </p:txBody>
      </p:sp>
      <p:pic>
        <p:nvPicPr>
          <p:cNvPr id="14" name="Picture 13" descr="A cartoon of a person holding a clock&#10;&#10;Description automatically generated">
            <a:extLst>
              <a:ext uri="{FF2B5EF4-FFF2-40B4-BE49-F238E27FC236}">
                <a16:creationId xmlns:a16="http://schemas.microsoft.com/office/drawing/2014/main" id="{1053818D-4B91-E027-2A85-5A9F577EB5D8}"/>
              </a:ext>
            </a:extLst>
          </p:cNvPr>
          <p:cNvPicPr>
            <a:picLocks noChangeAspect="1"/>
          </p:cNvPicPr>
          <p:nvPr/>
        </p:nvPicPr>
        <p:blipFill>
          <a:blip r:embed="rId3"/>
          <a:stretch>
            <a:fillRect/>
          </a:stretch>
        </p:blipFill>
        <p:spPr>
          <a:xfrm>
            <a:off x="7008876" y="1475994"/>
            <a:ext cx="5004054" cy="5004054"/>
          </a:xfrm>
          <a:prstGeom prst="rect">
            <a:avLst/>
          </a:prstGeom>
        </p:spPr>
      </p:pic>
    </p:spTree>
    <p:extLst>
      <p:ext uri="{BB962C8B-B14F-4D97-AF65-F5344CB8AC3E}">
        <p14:creationId xmlns:p14="http://schemas.microsoft.com/office/powerpoint/2010/main" val="1069549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Conclusion</a:t>
            </a:r>
            <a:endParaRPr lang="en-IN" sz="2000" dirty="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210314" y="1461898"/>
            <a:ext cx="6901686" cy="3549690"/>
          </a:xfrm>
          <a:prstGeom prst="rect">
            <a:avLst/>
          </a:prstGeom>
          <a:noFill/>
        </p:spPr>
        <p:txBody>
          <a:bodyPr wrap="square" rtlCol="0">
            <a:spAutoFit/>
          </a:bodyPr>
          <a:lstStyle/>
          <a:p>
            <a:pPr marL="285750" indent="-285750">
              <a:spcAft>
                <a:spcPts val="800"/>
              </a:spcAft>
              <a:buFont typeface="Arial" panose="020B0604020202020204" pitchFamily="34" charset="0"/>
              <a:buChar char="•"/>
            </a:pPr>
            <a:r>
              <a:rPr lang="en-US" sz="1800" dirty="0">
                <a:latin typeface="+mn-lt"/>
              </a:rPr>
              <a:t>Ethical AI development is critical for creating a fair, transparent, and sustainable future.</a:t>
            </a:r>
          </a:p>
          <a:p>
            <a:pPr marL="285750" indent="-285750">
              <a:spcAft>
                <a:spcPts val="800"/>
              </a:spcAft>
              <a:buFont typeface="Arial" panose="020B0604020202020204" pitchFamily="34" charset="0"/>
              <a:buChar char="•"/>
            </a:pPr>
            <a:r>
              <a:rPr lang="en-US" sz="1800" dirty="0">
                <a:latin typeface="+mn-lt"/>
              </a:rPr>
              <a:t>Transparency and accountability ensure openness in AI decision-making, fostering trust.</a:t>
            </a:r>
          </a:p>
          <a:p>
            <a:pPr marL="285750" indent="-285750">
              <a:spcAft>
                <a:spcPts val="800"/>
              </a:spcAft>
              <a:buFont typeface="Arial" panose="020B0604020202020204" pitchFamily="34" charset="0"/>
              <a:buChar char="•"/>
            </a:pPr>
            <a:r>
              <a:rPr lang="en-US" sz="1800" dirty="0">
                <a:latin typeface="+mn-lt"/>
              </a:rPr>
              <a:t>Fairness in AI systems guarantees equal treatment for all, regardless of background.</a:t>
            </a:r>
          </a:p>
          <a:p>
            <a:pPr marL="285750" indent="-285750">
              <a:spcAft>
                <a:spcPts val="800"/>
              </a:spcAft>
              <a:buFont typeface="Arial" panose="020B0604020202020204" pitchFamily="34" charset="0"/>
              <a:buChar char="•"/>
            </a:pPr>
            <a:r>
              <a:rPr lang="en-US" sz="1800" dirty="0">
                <a:latin typeface="+mn-lt"/>
              </a:rPr>
              <a:t>Sustainable AI development minimizes environmental impact and promotes resource efficiency.</a:t>
            </a:r>
          </a:p>
          <a:p>
            <a:pPr marL="285750" indent="-285750">
              <a:spcAft>
                <a:spcPts val="800"/>
              </a:spcAft>
              <a:buFont typeface="Arial" panose="020B0604020202020204" pitchFamily="34" charset="0"/>
              <a:buChar char="•"/>
            </a:pPr>
            <a:r>
              <a:rPr lang="en-US" sz="1800" dirty="0">
                <a:latin typeface="+mn-lt"/>
              </a:rPr>
              <a:t>Ongoing collaboration and commitment from stakeholders are essential to ensure AI contributes positively to society and the environment..</a:t>
            </a:r>
          </a:p>
        </p:txBody>
      </p:sp>
      <p:sp>
        <p:nvSpPr>
          <p:cNvPr id="8" name="TextBox 7">
            <a:extLst>
              <a:ext uri="{FF2B5EF4-FFF2-40B4-BE49-F238E27FC236}">
                <a16:creationId xmlns:a16="http://schemas.microsoft.com/office/drawing/2014/main" id="{FF6EE1DD-6A31-2A28-F8BE-6E59037422CF}"/>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9" name="TextBox 8">
            <a:extLst>
              <a:ext uri="{FF2B5EF4-FFF2-40B4-BE49-F238E27FC236}">
                <a16:creationId xmlns:a16="http://schemas.microsoft.com/office/drawing/2014/main" id="{18F06934-F528-B704-BB31-70471CEEB0BF}"/>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dirty="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dirty="0">
              <a:solidFill>
                <a:srgbClr val="0000FF"/>
              </a:solidFill>
              <a:latin typeface="+mn-lt"/>
            </a:endParaRPr>
          </a:p>
        </p:txBody>
      </p:sp>
      <p:cxnSp>
        <p:nvCxnSpPr>
          <p:cNvPr id="10" name="Straight Connector 9">
            <a:extLst>
              <a:ext uri="{FF2B5EF4-FFF2-40B4-BE49-F238E27FC236}">
                <a16:creationId xmlns:a16="http://schemas.microsoft.com/office/drawing/2014/main" id="{6247989A-A2B1-6748-7E8A-F0362FB212B6}"/>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A light bulb with a black background&#10;&#10;Description automatically generated">
            <a:extLst>
              <a:ext uri="{FF2B5EF4-FFF2-40B4-BE49-F238E27FC236}">
                <a16:creationId xmlns:a16="http://schemas.microsoft.com/office/drawing/2014/main" id="{75F7452F-58BC-17CE-3016-C04F4A0BB586}"/>
              </a:ext>
            </a:extLst>
          </p:cNvPr>
          <p:cNvPicPr>
            <a:picLocks noChangeAspect="1"/>
          </p:cNvPicPr>
          <p:nvPr/>
        </p:nvPicPr>
        <p:blipFill rotWithShape="1">
          <a:blip r:embed="rId4"/>
          <a:srcRect l="7117" t="5427" r="7295" b="7474"/>
          <a:stretch/>
        </p:blipFill>
        <p:spPr>
          <a:xfrm>
            <a:off x="7112000" y="1092200"/>
            <a:ext cx="4551680" cy="4632115"/>
          </a:xfrm>
          <a:prstGeom prst="rect">
            <a:avLst/>
          </a:prstGeom>
        </p:spPr>
      </p:pic>
    </p:spTree>
    <p:extLst>
      <p:ext uri="{BB962C8B-B14F-4D97-AF65-F5344CB8AC3E}">
        <p14:creationId xmlns:p14="http://schemas.microsoft.com/office/powerpoint/2010/main" val="2046321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References</a:t>
            </a:r>
            <a:endParaRPr lang="en-IN" sz="2000" dirty="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210314" y="1461898"/>
            <a:ext cx="10204925" cy="3303468"/>
          </a:xfrm>
          <a:prstGeom prst="rect">
            <a:avLst/>
          </a:prstGeom>
          <a:noFill/>
        </p:spPr>
        <p:txBody>
          <a:bodyPr wrap="square" rtlCol="0">
            <a:spAutoFit/>
          </a:bodyPr>
          <a:lstStyle/>
          <a:p>
            <a:pPr marL="228600" indent="-228600">
              <a:spcAft>
                <a:spcPts val="800"/>
              </a:spcAft>
              <a:buFont typeface="Arial" panose="020B0604020202020204" pitchFamily="34" charset="0"/>
              <a:buChar char="•"/>
            </a:pPr>
            <a:r>
              <a:rPr lang="en-US" sz="1800" dirty="0">
                <a:latin typeface="+mn-lt"/>
                <a:hlinkClick r:id="rId3"/>
              </a:rPr>
              <a:t>https://reliasoftware.com/blog/four-key-principles-of-responsible-ai</a:t>
            </a:r>
            <a:endParaRPr lang="en-US" sz="1800" dirty="0">
              <a:latin typeface="+mn-lt"/>
            </a:endParaRPr>
          </a:p>
          <a:p>
            <a:pPr marL="228600" indent="-228600">
              <a:spcAft>
                <a:spcPts val="800"/>
              </a:spcAft>
              <a:buFont typeface="Arial" panose="020B0604020202020204" pitchFamily="34" charset="0"/>
              <a:buChar char="•"/>
            </a:pPr>
            <a:r>
              <a:rPr lang="en-US" sz="1800" dirty="0">
                <a:latin typeface="+mn-lt"/>
              </a:rPr>
              <a:t>https://apiumhub.com/tech-blog-barcelona/ethical-considerations-ai-development/</a:t>
            </a:r>
          </a:p>
          <a:p>
            <a:pPr marL="228600" indent="-228600">
              <a:spcAft>
                <a:spcPts val="800"/>
              </a:spcAft>
              <a:buFont typeface="Arial" panose="020B0604020202020204" pitchFamily="34" charset="0"/>
              <a:buChar char="•"/>
            </a:pPr>
            <a:r>
              <a:rPr lang="en-US" sz="1800" dirty="0">
                <a:latin typeface="+mn-lt"/>
              </a:rPr>
              <a:t>https://keymakr.com/blog/ethical-considerations-in-ai-model-development/</a:t>
            </a:r>
          </a:p>
          <a:p>
            <a:pPr marL="228600" indent="-228600">
              <a:spcAft>
                <a:spcPts val="800"/>
              </a:spcAft>
              <a:buFont typeface="Arial" panose="020B0604020202020204" pitchFamily="34" charset="0"/>
              <a:buChar char="•"/>
            </a:pPr>
            <a:r>
              <a:rPr lang="en-US" sz="1800" dirty="0">
                <a:latin typeface="+mn-lt"/>
              </a:rPr>
              <a:t>https://www.captechu.edu/blog/ethical-considerations-of-artificial-intelligence</a:t>
            </a:r>
          </a:p>
          <a:p>
            <a:pPr marL="228600" indent="-228600">
              <a:spcAft>
                <a:spcPts val="800"/>
              </a:spcAft>
              <a:buFont typeface="Arial" panose="020B0604020202020204" pitchFamily="34" charset="0"/>
              <a:buChar char="•"/>
            </a:pPr>
            <a:r>
              <a:rPr lang="en-US" sz="1800" dirty="0">
                <a:latin typeface="+mn-lt"/>
              </a:rPr>
              <a:t>https://www.capitalnumbers.com/blog/ai-software-development-ethical-considerations/</a:t>
            </a:r>
          </a:p>
          <a:p>
            <a:pPr marL="228600" indent="-228600">
              <a:spcAft>
                <a:spcPts val="800"/>
              </a:spcAft>
              <a:buFont typeface="Arial" panose="020B0604020202020204" pitchFamily="34" charset="0"/>
              <a:buChar char="•"/>
            </a:pPr>
            <a:r>
              <a:rPr lang="en-US" sz="1800" dirty="0">
                <a:latin typeface="+mn-lt"/>
              </a:rPr>
              <a:t>https://www.linkedin.com/pulse/ethical-considerations-ai-development-deployment-abdelmoumen-chouichi</a:t>
            </a:r>
          </a:p>
          <a:p>
            <a:pPr marL="228600" indent="-228600">
              <a:spcAft>
                <a:spcPts val="800"/>
              </a:spcAft>
              <a:buFont typeface="Arial" panose="020B0604020202020204" pitchFamily="34" charset="0"/>
              <a:buChar char="•"/>
            </a:pPr>
            <a:r>
              <a:rPr lang="en-US" sz="1800" dirty="0">
                <a:latin typeface="+mn-lt"/>
              </a:rPr>
              <a:t>https://pmc.ncbi.nlm.nih.gov/articles/PMC7968615/</a:t>
            </a:r>
          </a:p>
          <a:p>
            <a:pPr marL="228600" indent="-228600">
              <a:spcAft>
                <a:spcPts val="800"/>
              </a:spcAft>
              <a:buFont typeface="Arial" panose="020B0604020202020204" pitchFamily="34" charset="0"/>
              <a:buChar char="•"/>
            </a:pPr>
            <a:endParaRPr lang="en-US" sz="1800" dirty="0">
              <a:latin typeface="+mn-lt"/>
            </a:endParaRPr>
          </a:p>
        </p:txBody>
      </p:sp>
    </p:spTree>
    <p:extLst>
      <p:ext uri="{BB962C8B-B14F-4D97-AF65-F5344CB8AC3E}">
        <p14:creationId xmlns:p14="http://schemas.microsoft.com/office/powerpoint/2010/main" val="1307925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026" name="Picture 2" descr="yellow question symbol falls on white question symbols ask sign mark  background idea concept abstract animation 3d">
            <a:extLst>
              <a:ext uri="{FF2B5EF4-FFF2-40B4-BE49-F238E27FC236}">
                <a16:creationId xmlns:a16="http://schemas.microsoft.com/office/drawing/2014/main" id="{272F6BF9-E0B6-39C7-2B38-A384504338AF}"/>
              </a:ext>
            </a:extLst>
          </p:cNvPr>
          <p:cNvPicPr>
            <a:picLocks noChangeAspect="1" noChangeArrowheads="1"/>
          </p:cNvPicPr>
          <p:nvPr/>
        </p:nvPicPr>
        <p:blipFill rotWithShape="1">
          <a:blip r:embed="rId3">
            <a:alphaModFix amt="9000"/>
            <a:extLst>
              <a:ext uri="{28A0092B-C50C-407E-A947-70E740481C1C}">
                <a14:useLocalDpi xmlns:a14="http://schemas.microsoft.com/office/drawing/2010/main" val="0"/>
              </a:ext>
            </a:extLst>
          </a:blip>
          <a:srcRect t="10666" b="1777"/>
          <a:stretch/>
        </p:blipFill>
        <p:spPr bwMode="auto">
          <a:xfrm>
            <a:off x="0" y="731520"/>
            <a:ext cx="12192000" cy="60045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ue and yellow question marks&#10;&#10;Description automatically generated">
            <a:extLst>
              <a:ext uri="{FF2B5EF4-FFF2-40B4-BE49-F238E27FC236}">
                <a16:creationId xmlns:a16="http://schemas.microsoft.com/office/drawing/2014/main" id="{977FF981-F203-FF99-8745-5BA1558CFDA5}"/>
              </a:ext>
            </a:extLst>
          </p:cNvPr>
          <p:cNvPicPr>
            <a:picLocks noChangeAspect="1"/>
          </p:cNvPicPr>
          <p:nvPr/>
        </p:nvPicPr>
        <p:blipFill>
          <a:blip r:embed="rId4"/>
          <a:stretch>
            <a:fillRect/>
          </a:stretch>
        </p:blipFill>
        <p:spPr>
          <a:xfrm>
            <a:off x="330608" y="889000"/>
            <a:ext cx="11530784" cy="5753099"/>
          </a:xfrm>
          <a:prstGeom prst="rect">
            <a:avLst/>
          </a:prstGeom>
        </p:spPr>
      </p:pic>
      <p:sp>
        <p:nvSpPr>
          <p:cNvPr id="6" name="Title 3">
            <a:extLst>
              <a:ext uri="{FF2B5EF4-FFF2-40B4-BE49-F238E27FC236}">
                <a16:creationId xmlns:a16="http://schemas.microsoft.com/office/drawing/2014/main" id="{DA496F42-3B1B-46ED-9EA1-090FE09CA2FA}"/>
              </a:ext>
            </a:extLst>
          </p:cNvPr>
          <p:cNvSpPr txBox="1">
            <a:spLocks/>
          </p:cNvSpPr>
          <p:nvPr/>
        </p:nvSpPr>
        <p:spPr>
          <a:xfrm>
            <a:off x="6096000" y="5999580"/>
            <a:ext cx="1881314"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600" b="1" dirty="0">
                <a:solidFill>
                  <a:srgbClr val="484F9E"/>
                </a:solidFill>
                <a:latin typeface="Arial" panose="020B0604020202020204" pitchFamily="34" charset="0"/>
                <a:cs typeface="Arial" panose="020B0604020202020204" pitchFamily="34" charset="0"/>
              </a:rPr>
              <a:t>Let’s Start</a:t>
            </a:r>
          </a:p>
        </p:txBody>
      </p:sp>
    </p:spTree>
    <p:extLst>
      <p:ext uri="{BB962C8B-B14F-4D97-AF65-F5344CB8AC3E}">
        <p14:creationId xmlns:p14="http://schemas.microsoft.com/office/powerpoint/2010/main" val="2530748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B</a:t>
              </a:r>
            </a:p>
            <a:p>
              <a:r>
                <a:rPr lang="en-US" sz="2000" dirty="0">
                  <a:latin typeface="Arial" panose="020B0604020202020204" pitchFamily="34" charset="0"/>
                  <a:cs typeface="Arial" panose="020B0604020202020204" pitchFamily="34" charset="0"/>
                </a:rPr>
                <a:t>Ensuring AI systems are explainable and understandable</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647328"/>
          </a:xfrm>
          <a:prstGeom prst="rect">
            <a:avLst/>
          </a:prstGeom>
          <a:noFill/>
        </p:spPr>
        <p:txBody>
          <a:bodyPr wrap="square" lIns="121920" tIns="60960" rIns="121920" bIns="60960" rtlCol="0" anchor="t">
            <a:spAutoFit/>
          </a:bodyPr>
          <a:lstStyle/>
          <a:p>
            <a:pPr marL="342900" indent="-342900">
              <a:spcAft>
                <a:spcPts val="800"/>
              </a:spcAft>
              <a:buAutoNum type="arabicPeriod"/>
            </a:pPr>
            <a:r>
              <a:rPr lang="en-US" b="1" dirty="0">
                <a:latin typeface="Arial" panose="020B0604020202020204" pitchFamily="34" charset="0"/>
                <a:cs typeface="Arial" panose="020B0604020202020204" pitchFamily="34" charset="0"/>
              </a:rPr>
              <a:t>What is the key principle of transparency in AI?</a:t>
            </a:r>
          </a:p>
          <a:p>
            <a:pPr>
              <a:spcAft>
                <a:spcPts val="800"/>
              </a:spcAft>
            </a:pPr>
            <a:endParaRPr lang="en-US"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Making AI systems efficient</a:t>
            </a:r>
          </a:p>
          <a:p>
            <a:pPr>
              <a:spcAft>
                <a:spcPts val="800"/>
              </a:spcAft>
            </a:pPr>
            <a:r>
              <a:rPr lang="en-US" dirty="0">
                <a:latin typeface="Arial" panose="020B0604020202020204" pitchFamily="34" charset="0"/>
                <a:cs typeface="Arial" panose="020B0604020202020204" pitchFamily="34" charset="0"/>
              </a:rPr>
              <a:t>(b) Ensuring AI systems are explainable and understandable</a:t>
            </a:r>
          </a:p>
          <a:p>
            <a:pPr>
              <a:spcAft>
                <a:spcPts val="800"/>
              </a:spcAft>
            </a:pPr>
            <a:r>
              <a:rPr lang="en-US" dirty="0">
                <a:latin typeface="Arial" panose="020B0604020202020204" pitchFamily="34" charset="0"/>
                <a:cs typeface="Arial" panose="020B0604020202020204" pitchFamily="34" charset="0"/>
              </a:rPr>
              <a:t>(c) Replacing human decision-making entirely</a:t>
            </a:r>
          </a:p>
          <a:p>
            <a:pPr>
              <a:spcAft>
                <a:spcPts val="800"/>
              </a:spcAft>
            </a:pPr>
            <a:r>
              <a:rPr lang="en-US" dirty="0">
                <a:latin typeface="Arial" panose="020B0604020202020204" pitchFamily="34" charset="0"/>
                <a:cs typeface="Arial" panose="020B0604020202020204" pitchFamily="34" charset="0"/>
              </a:rPr>
              <a:t>(d) Using AI only in financial sectors</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83450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A</a:t>
              </a:r>
            </a:p>
            <a:p>
              <a:r>
                <a:rPr lang="en-US" sz="2000" dirty="0">
                  <a:latin typeface="Arial" panose="020B0604020202020204" pitchFamily="34" charset="0"/>
                  <a:cs typeface="Arial" panose="020B0604020202020204" pitchFamily="34" charset="0"/>
                </a:rPr>
                <a:t>Bias arising from subjective data labeling or assessments</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647328"/>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2.  What is measurement bias in AI?</a:t>
            </a:r>
          </a:p>
          <a:p>
            <a:pPr marL="342900" indent="-342900">
              <a:spcAft>
                <a:spcPts val="800"/>
              </a:spcAft>
              <a:buAutoNum type="arabicPeriod"/>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Bias arising from subjective data labeling or assessments</a:t>
            </a:r>
          </a:p>
          <a:p>
            <a:pPr>
              <a:spcAft>
                <a:spcPts val="800"/>
              </a:spcAft>
            </a:pPr>
            <a:r>
              <a:rPr lang="en-US" dirty="0">
                <a:latin typeface="Arial" panose="020B0604020202020204" pitchFamily="34" charset="0"/>
                <a:cs typeface="Arial" panose="020B0604020202020204" pitchFamily="34" charset="0"/>
              </a:rPr>
              <a:t>(b) Bias caused by the size of the training data</a:t>
            </a:r>
          </a:p>
          <a:p>
            <a:pPr>
              <a:spcAft>
                <a:spcPts val="800"/>
              </a:spcAft>
            </a:pPr>
            <a:r>
              <a:rPr lang="en-US" dirty="0">
                <a:latin typeface="Arial" panose="020B0604020202020204" pitchFamily="34" charset="0"/>
                <a:cs typeface="Arial" panose="020B0604020202020204" pitchFamily="34" charset="0"/>
              </a:rPr>
              <a:t>(c) Bias that occurs when AI makes real-time predictions</a:t>
            </a:r>
          </a:p>
          <a:p>
            <a:pPr>
              <a:spcAft>
                <a:spcPts val="800"/>
              </a:spcAft>
            </a:pPr>
            <a:r>
              <a:rPr lang="en-US" dirty="0">
                <a:latin typeface="Arial" panose="020B0604020202020204" pitchFamily="34" charset="0"/>
                <a:cs typeface="Arial" panose="020B0604020202020204" pitchFamily="34" charset="0"/>
              </a:rPr>
              <a:t>(d) Bias introduced by AI developers during coding</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17860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B</a:t>
              </a:r>
            </a:p>
            <a:p>
              <a:r>
                <a:rPr lang="en-US" sz="2000" dirty="0">
                  <a:latin typeface="Arial" panose="020B0604020202020204" pitchFamily="34" charset="0"/>
                  <a:cs typeface="Arial" panose="020B0604020202020204" pitchFamily="34" charset="0"/>
                </a:rPr>
                <a:t>The moral questions surrounding the use of AI</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360005"/>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3.  What does AI ethics primarily address?</a:t>
            </a:r>
          </a:p>
          <a:p>
            <a:pPr marL="342900" indent="-342900">
              <a:spcAft>
                <a:spcPts val="800"/>
              </a:spcAft>
              <a:buAutoNum type="arabicPeriod"/>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Technical challenges in AI development</a:t>
            </a:r>
          </a:p>
          <a:p>
            <a:pPr>
              <a:spcAft>
                <a:spcPts val="800"/>
              </a:spcAft>
            </a:pPr>
            <a:r>
              <a:rPr lang="en-US" dirty="0">
                <a:latin typeface="Arial" panose="020B0604020202020204" pitchFamily="34" charset="0"/>
                <a:cs typeface="Arial" panose="020B0604020202020204" pitchFamily="34" charset="0"/>
              </a:rPr>
              <a:t>(b) The moral questions surrounding the use of AI</a:t>
            </a:r>
          </a:p>
          <a:p>
            <a:pPr>
              <a:spcAft>
                <a:spcPts val="800"/>
              </a:spcAft>
            </a:pPr>
            <a:r>
              <a:rPr lang="en-US" dirty="0">
                <a:latin typeface="Arial" panose="020B0604020202020204" pitchFamily="34" charset="0"/>
                <a:cs typeface="Arial" panose="020B0604020202020204" pitchFamily="34" charset="0"/>
              </a:rPr>
              <a:t>(c) AI’s ability to replace human labor</a:t>
            </a:r>
          </a:p>
          <a:p>
            <a:pPr>
              <a:spcAft>
                <a:spcPts val="800"/>
              </a:spcAft>
            </a:pPr>
            <a:r>
              <a:rPr lang="en-US" dirty="0">
                <a:latin typeface="Arial" panose="020B0604020202020204" pitchFamily="34" charset="0"/>
                <a:cs typeface="Arial" panose="020B0604020202020204" pitchFamily="34" charset="0"/>
              </a:rPr>
              <a:t>(d) The efficiency of AI algorithms</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19720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D</a:t>
              </a:r>
            </a:p>
            <a:p>
              <a:r>
                <a:rPr lang="en-US" sz="2000" dirty="0">
                  <a:latin typeface="Arial" panose="020B0604020202020204" pitchFamily="34" charset="0"/>
                  <a:cs typeface="Arial" panose="020B0604020202020204" pitchFamily="34" charset="0"/>
                </a:rPr>
                <a:t>Collecting data without consent from individuals</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647328"/>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4.  Which practice poses a privacy risk in AI-based environmental monitoring? </a:t>
            </a:r>
          </a:p>
          <a:p>
            <a:pPr marL="342900" indent="-342900">
              <a:spcAft>
                <a:spcPts val="800"/>
              </a:spcAft>
              <a:buAutoNum type="arabicPeriod"/>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Using drones to monitor wildlife </a:t>
            </a:r>
          </a:p>
          <a:p>
            <a:pPr>
              <a:spcAft>
                <a:spcPts val="800"/>
              </a:spcAft>
            </a:pPr>
            <a:r>
              <a:rPr lang="en-US" dirty="0">
                <a:latin typeface="Arial" panose="020B0604020202020204" pitchFamily="34" charset="0"/>
                <a:cs typeface="Arial" panose="020B0604020202020204" pitchFamily="34" charset="0"/>
              </a:rPr>
              <a:t>(b) Collecting air quality data via satellite </a:t>
            </a:r>
          </a:p>
          <a:p>
            <a:pPr>
              <a:spcAft>
                <a:spcPts val="800"/>
              </a:spcAft>
            </a:pPr>
            <a:r>
              <a:rPr lang="en-US" dirty="0">
                <a:latin typeface="Arial" panose="020B0604020202020204" pitchFamily="34" charset="0"/>
                <a:cs typeface="Arial" panose="020B0604020202020204" pitchFamily="34" charset="0"/>
              </a:rPr>
              <a:t>(c) Storing environmental data securely </a:t>
            </a:r>
          </a:p>
          <a:p>
            <a:pPr>
              <a:spcAft>
                <a:spcPts val="800"/>
              </a:spcAft>
            </a:pPr>
            <a:r>
              <a:rPr lang="en-US" dirty="0">
                <a:latin typeface="Arial" panose="020B0604020202020204" pitchFamily="34" charset="0"/>
                <a:cs typeface="Arial" panose="020B0604020202020204" pitchFamily="34" charset="0"/>
              </a:rPr>
              <a:t>(d) Collecting data without consent from individuals</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38217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B</a:t>
              </a:r>
            </a:p>
            <a:p>
              <a:r>
                <a:rPr lang="en-US" sz="2000" dirty="0">
                  <a:latin typeface="Arial" panose="020B0604020202020204" pitchFamily="34" charset="0"/>
                  <a:cs typeface="Arial" panose="020B0604020202020204" pitchFamily="34" charset="0"/>
                </a:rPr>
                <a:t>Staying independent of organizational pressures </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647328"/>
          </a:xfrm>
          <a:prstGeom prst="rect">
            <a:avLst/>
          </a:prstGeom>
          <a:noFill/>
        </p:spPr>
        <p:txBody>
          <a:bodyPr wrap="square" lIns="121920" tIns="60960" rIns="121920" bIns="60960" rtlCol="0" anchor="t">
            <a:spAutoFit/>
          </a:bodyPr>
          <a:lstStyle/>
          <a:p>
            <a:pPr marL="457200" indent="-457200">
              <a:spcAft>
                <a:spcPts val="800"/>
              </a:spcAft>
              <a:buAutoNum type="arabicPeriod" startAt="5"/>
            </a:pPr>
            <a:r>
              <a:rPr lang="en-US" b="1" dirty="0">
                <a:latin typeface="Arial" panose="020B0604020202020204" pitchFamily="34" charset="0"/>
                <a:cs typeface="Arial" panose="020B0604020202020204" pitchFamily="34" charset="0"/>
              </a:rPr>
              <a:t>What should AI ethics boards prioritize to maintain their effectiveness? </a:t>
            </a:r>
          </a:p>
          <a:p>
            <a:pPr marL="457200" indent="-457200">
              <a:spcAft>
                <a:spcPts val="800"/>
              </a:spcAft>
              <a:buAutoNum type="arabicPeriod" startAt="5"/>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Reducing their workload </a:t>
            </a:r>
          </a:p>
          <a:p>
            <a:pPr>
              <a:spcAft>
                <a:spcPts val="800"/>
              </a:spcAft>
            </a:pPr>
            <a:r>
              <a:rPr lang="en-US" dirty="0">
                <a:latin typeface="Arial" panose="020B0604020202020204" pitchFamily="34" charset="0"/>
                <a:cs typeface="Arial" panose="020B0604020202020204" pitchFamily="34" charset="0"/>
              </a:rPr>
              <a:t>(b) Staying independent of organizational pressures </a:t>
            </a:r>
          </a:p>
          <a:p>
            <a:pPr>
              <a:spcAft>
                <a:spcPts val="800"/>
              </a:spcAft>
            </a:pPr>
            <a:r>
              <a:rPr lang="en-US" dirty="0">
                <a:latin typeface="Arial" panose="020B0604020202020204" pitchFamily="34" charset="0"/>
                <a:cs typeface="Arial" panose="020B0604020202020204" pitchFamily="34" charset="0"/>
              </a:rPr>
              <a:t>(c) Encouraging AI development without restrictions </a:t>
            </a:r>
          </a:p>
          <a:p>
            <a:pPr>
              <a:spcAft>
                <a:spcPts val="800"/>
              </a:spcAft>
            </a:pPr>
            <a:r>
              <a:rPr lang="en-US" dirty="0">
                <a:latin typeface="Arial" panose="020B0604020202020204" pitchFamily="34" charset="0"/>
                <a:cs typeface="Arial" panose="020B0604020202020204" pitchFamily="34" charset="0"/>
              </a:rPr>
              <a:t>(d) Aligning fully with corporate financial goals</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0369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1;g5fab984687_2_0">
            <a:extLst>
              <a:ext uri="{FF2B5EF4-FFF2-40B4-BE49-F238E27FC236}">
                <a16:creationId xmlns:a16="http://schemas.microsoft.com/office/drawing/2014/main" id="{0C30A77F-BE9B-73CB-CC7F-A1F8B5B87AB9}"/>
              </a:ext>
            </a:extLst>
          </p:cNvPr>
          <p:cNvSpPr txBox="1">
            <a:spLocks/>
          </p:cNvSpPr>
          <p:nvPr/>
        </p:nvSpPr>
        <p:spPr>
          <a:xfrm>
            <a:off x="4315206" y="3214562"/>
            <a:ext cx="3561588" cy="987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5000" b="1" dirty="0">
                <a:solidFill>
                  <a:srgbClr val="213163"/>
                </a:solidFill>
              </a:rPr>
              <a:t>Thank You</a:t>
            </a:r>
            <a:endParaRPr lang="en-US" sz="5000" dirty="0"/>
          </a:p>
        </p:txBody>
      </p:sp>
    </p:spTree>
    <p:extLst>
      <p:ext uri="{BB962C8B-B14F-4D97-AF65-F5344CB8AC3E}">
        <p14:creationId xmlns:p14="http://schemas.microsoft.com/office/powerpoint/2010/main" val="3544365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49184034-7E5A-8703-FC62-41A270A3CFA1}"/>
              </a:ext>
            </a:extLst>
          </p:cNvPr>
          <p:cNvSpPr txBox="1"/>
          <p:nvPr/>
        </p:nvSpPr>
        <p:spPr>
          <a:xfrm>
            <a:off x="191911" y="972537"/>
            <a:ext cx="2652889" cy="400110"/>
          </a:xfrm>
          <a:prstGeom prst="rect">
            <a:avLst/>
          </a:prstGeom>
          <a:noFill/>
        </p:spPr>
        <p:txBody>
          <a:bodyPr wrap="square">
            <a:spAutoFit/>
          </a:bodyPr>
          <a:lstStyle/>
          <a:p>
            <a:r>
              <a:rPr lang="en-IN" sz="2000" b="1" dirty="0">
                <a:solidFill>
                  <a:srgbClr val="213163"/>
                </a:solidFill>
              </a:rPr>
              <a:t>Learning Objectives</a:t>
            </a:r>
            <a:endParaRPr lang="en-IN" sz="2000" dirty="0">
              <a:solidFill>
                <a:srgbClr val="213163"/>
              </a:solidFill>
            </a:endParaRPr>
          </a:p>
        </p:txBody>
      </p:sp>
      <p:sp>
        <p:nvSpPr>
          <p:cNvPr id="6" name="TextBox 5">
            <a:extLst>
              <a:ext uri="{FF2B5EF4-FFF2-40B4-BE49-F238E27FC236}">
                <a16:creationId xmlns:a16="http://schemas.microsoft.com/office/drawing/2014/main" id="{76BF6329-56BD-893B-3EC4-9C12163435B5}"/>
              </a:ext>
            </a:extLst>
          </p:cNvPr>
          <p:cNvSpPr txBox="1"/>
          <p:nvPr/>
        </p:nvSpPr>
        <p:spPr>
          <a:xfrm>
            <a:off x="220474" y="1461729"/>
            <a:ext cx="5926671" cy="3518912"/>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600" dirty="0">
                <a:latin typeface="+mn-lt"/>
              </a:rPr>
              <a:t>Define the principles of ethical AI development and explain why they are critical for a sustainable future.</a:t>
            </a:r>
          </a:p>
          <a:p>
            <a:pPr marL="231642" indent="-231642">
              <a:spcAft>
                <a:spcPts val="800"/>
              </a:spcAft>
              <a:buFont typeface="Arial" panose="020B0604020202020204" pitchFamily="34" charset="0"/>
              <a:buChar char="•"/>
            </a:pPr>
            <a:r>
              <a:rPr lang="en-US" sz="1600" dirty="0"/>
              <a:t>Describe how transparency and accountability in AI decision-making processes foster trust among stakeholders.</a:t>
            </a:r>
            <a:endParaRPr lang="en-US" sz="1600" dirty="0">
              <a:latin typeface="+mn-lt"/>
            </a:endParaRPr>
          </a:p>
          <a:p>
            <a:pPr marL="231642" indent="-231642">
              <a:spcAft>
                <a:spcPts val="800"/>
              </a:spcAft>
              <a:buFont typeface="Arial" panose="020B0604020202020204" pitchFamily="34" charset="0"/>
              <a:buChar char="•"/>
            </a:pPr>
            <a:r>
              <a:rPr lang="en-US" sz="1600" dirty="0"/>
              <a:t>Demonstrate the implementation of fairness in AI systems to ensure equal treatment for diverse backgrounds.</a:t>
            </a:r>
            <a:endParaRPr lang="en-US" sz="1600" dirty="0">
              <a:latin typeface="+mn-lt"/>
            </a:endParaRPr>
          </a:p>
          <a:p>
            <a:pPr marL="231642" indent="-231642">
              <a:spcAft>
                <a:spcPts val="800"/>
              </a:spcAft>
              <a:buFont typeface="Arial" panose="020B0604020202020204" pitchFamily="34" charset="0"/>
              <a:buChar char="•"/>
            </a:pPr>
            <a:r>
              <a:rPr lang="en-US" sz="1600" dirty="0"/>
              <a:t>Evaluate the environmental impact of AI technologies and identify practices that contribute to sustainable AI development.</a:t>
            </a:r>
            <a:endParaRPr lang="en-US" sz="1600" dirty="0">
              <a:latin typeface="+mn-lt"/>
            </a:endParaRPr>
          </a:p>
          <a:p>
            <a:pPr marL="231642" indent="-231642">
              <a:spcAft>
                <a:spcPts val="800"/>
              </a:spcAft>
              <a:buFont typeface="Arial" panose="020B0604020202020204" pitchFamily="34" charset="0"/>
              <a:buChar char="•"/>
            </a:pPr>
            <a:r>
              <a:rPr lang="en-US" sz="1600" dirty="0"/>
              <a:t>Propose innovative ways AI can be leveraged for social good to effectively address societal challenges and improve quality of life.</a:t>
            </a:r>
            <a:endParaRPr lang="en-IN" sz="1600" dirty="0">
              <a:latin typeface="+mn-lt"/>
            </a:endParaRPr>
          </a:p>
        </p:txBody>
      </p:sp>
      <p:sp>
        <p:nvSpPr>
          <p:cNvPr id="12" name="TextBox 11">
            <a:extLst>
              <a:ext uri="{FF2B5EF4-FFF2-40B4-BE49-F238E27FC236}">
                <a16:creationId xmlns:a16="http://schemas.microsoft.com/office/drawing/2014/main" id="{82B1456E-9C82-2BE0-34DA-790DDD330C7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3" name="TextBox 12">
            <a:extLst>
              <a:ext uri="{FF2B5EF4-FFF2-40B4-BE49-F238E27FC236}">
                <a16:creationId xmlns:a16="http://schemas.microsoft.com/office/drawing/2014/main" id="{D2E04AEF-F8A2-DDF4-F5A8-ECCEA347452C}"/>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dirty="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dirty="0">
              <a:solidFill>
                <a:srgbClr val="0000FF"/>
              </a:solidFill>
              <a:latin typeface="+mn-lt"/>
            </a:endParaRPr>
          </a:p>
        </p:txBody>
      </p:sp>
      <p:cxnSp>
        <p:nvCxnSpPr>
          <p:cNvPr id="14" name="Straight Connector 13">
            <a:extLst>
              <a:ext uri="{FF2B5EF4-FFF2-40B4-BE49-F238E27FC236}">
                <a16:creationId xmlns:a16="http://schemas.microsoft.com/office/drawing/2014/main" id="{FD309382-A8C5-B988-83E3-25D1853C282D}"/>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ladder leading to a large yellow circle&#10;&#10;Description automatically generated">
            <a:extLst>
              <a:ext uri="{FF2B5EF4-FFF2-40B4-BE49-F238E27FC236}">
                <a16:creationId xmlns:a16="http://schemas.microsoft.com/office/drawing/2014/main" id="{65ABC316-78BC-ED0E-5AEE-F736AE599E22}"/>
              </a:ext>
            </a:extLst>
          </p:cNvPr>
          <p:cNvPicPr>
            <a:picLocks noChangeAspect="1"/>
          </p:cNvPicPr>
          <p:nvPr/>
        </p:nvPicPr>
        <p:blipFill rotWithShape="1">
          <a:blip r:embed="rId4">
            <a:alphaModFix amt="85000"/>
          </a:blip>
          <a:srcRect l="13763" t="6135" r="13650"/>
          <a:stretch/>
        </p:blipFill>
        <p:spPr>
          <a:xfrm>
            <a:off x="7345680" y="1442720"/>
            <a:ext cx="4500880" cy="4632960"/>
          </a:xfrm>
          <a:prstGeom prst="rect">
            <a:avLst/>
          </a:prstGeom>
        </p:spPr>
      </p:pic>
      <p:sp>
        <p:nvSpPr>
          <p:cNvPr id="5" name="TextBox 4">
            <a:extLst>
              <a:ext uri="{FF2B5EF4-FFF2-40B4-BE49-F238E27FC236}">
                <a16:creationId xmlns:a16="http://schemas.microsoft.com/office/drawing/2014/main" id="{4CC30D45-D368-BF73-F9AB-4680383FF118}"/>
              </a:ext>
            </a:extLst>
          </p:cNvPr>
          <p:cNvSpPr txBox="1"/>
          <p:nvPr/>
        </p:nvSpPr>
        <p:spPr>
          <a:xfrm>
            <a:off x="8839200" y="3168609"/>
            <a:ext cx="1503681" cy="630942"/>
          </a:xfrm>
          <a:prstGeom prst="rect">
            <a:avLst/>
          </a:prstGeom>
          <a:noFill/>
        </p:spPr>
        <p:txBody>
          <a:bodyPr wrap="square" rtlCol="0">
            <a:spAutoFit/>
          </a:bodyPr>
          <a:lstStyle/>
          <a:p>
            <a:pPr>
              <a:spcAft>
                <a:spcPts val="800"/>
              </a:spcAft>
            </a:pPr>
            <a:r>
              <a:rPr lang="en-IN" sz="3500" b="1" dirty="0">
                <a:solidFill>
                  <a:schemeClr val="tx1"/>
                </a:solidFill>
                <a:latin typeface="+mn-lt"/>
              </a:rPr>
              <a:t>GOAL</a:t>
            </a:r>
          </a:p>
        </p:txBody>
      </p:sp>
    </p:spTree>
    <p:extLst>
      <p:ext uri="{BB962C8B-B14F-4D97-AF65-F5344CB8AC3E}">
        <p14:creationId xmlns:p14="http://schemas.microsoft.com/office/powerpoint/2010/main" val="1085522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5904091" cy="400110"/>
          </a:xfrm>
          <a:prstGeom prst="rect">
            <a:avLst/>
          </a:prstGeom>
          <a:noFill/>
        </p:spPr>
        <p:txBody>
          <a:bodyPr wrap="square">
            <a:spAutoFit/>
          </a:bodyPr>
          <a:lstStyle/>
          <a:p>
            <a:r>
              <a:rPr lang="en-IN" sz="2000" b="1" dirty="0">
                <a:solidFill>
                  <a:srgbClr val="213163"/>
                </a:solidFill>
              </a:rPr>
              <a:t>AI Ethics: Fundamental Principles</a:t>
            </a: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14BA518-3D64-4A6C-46D5-58A72497631E}"/>
              </a:ext>
            </a:extLst>
          </p:cNvPr>
          <p:cNvSpPr txBox="1"/>
          <p:nvPr/>
        </p:nvSpPr>
        <p:spPr>
          <a:xfrm>
            <a:off x="995679" y="6133275"/>
            <a:ext cx="9808272" cy="276999"/>
          </a:xfrm>
          <a:prstGeom prst="rect">
            <a:avLst/>
          </a:prstGeom>
          <a:noFill/>
        </p:spPr>
        <p:txBody>
          <a:bodyPr wrap="square">
            <a:spAutoFit/>
          </a:bodyPr>
          <a:lstStyle/>
          <a:p>
            <a:r>
              <a:rPr lang="en-IN" sz="1200" dirty="0"/>
              <a:t>https://www.zendesk.com/th/blog/ai-transparency/</a:t>
            </a:r>
          </a:p>
        </p:txBody>
      </p:sp>
      <p:sp>
        <p:nvSpPr>
          <p:cNvPr id="56" name="TextBox 55">
            <a:extLst>
              <a:ext uri="{FF2B5EF4-FFF2-40B4-BE49-F238E27FC236}">
                <a16:creationId xmlns:a16="http://schemas.microsoft.com/office/drawing/2014/main" id="{4958E535-F4F1-8478-F5B4-E6D92167994E}"/>
              </a:ext>
            </a:extLst>
          </p:cNvPr>
          <p:cNvSpPr txBox="1"/>
          <p:nvPr/>
        </p:nvSpPr>
        <p:spPr>
          <a:xfrm>
            <a:off x="199809" y="1443841"/>
            <a:ext cx="5660217" cy="3416320"/>
          </a:xfrm>
          <a:prstGeom prst="rect">
            <a:avLst/>
          </a:prstGeom>
          <a:noFill/>
        </p:spPr>
        <p:txBody>
          <a:bodyPr wrap="square">
            <a:spAutoFit/>
          </a:bodyPr>
          <a:lstStyle/>
          <a:p>
            <a:pPr marR="0" lvl="0" algn="just" defTabSz="914400" rtl="0" eaLnBrk="1" fontAlgn="auto" latinLnBrk="0" hangingPunct="1">
              <a:lnSpc>
                <a:spcPct val="100000"/>
              </a:lnSpc>
              <a:spcBef>
                <a:spcPts val="0"/>
              </a:spcBef>
              <a:spcAft>
                <a:spcPts val="0"/>
              </a:spcAft>
              <a:buClr>
                <a:srgbClr val="000000"/>
              </a:buClr>
              <a:buSzPts val="1100"/>
              <a:tabLst/>
              <a:defRPr/>
            </a:pPr>
            <a:r>
              <a:rPr lang="en-US" sz="1800" dirty="0">
                <a:solidFill>
                  <a:srgbClr val="272525"/>
                </a:solidFill>
                <a:latin typeface="+mn-lt"/>
                <a:ea typeface="Barlow Bold" pitchFamily="34" charset="-122"/>
                <a:cs typeface="Barlow Bold" pitchFamily="34" charset="-120"/>
              </a:rPr>
              <a:t>AI Ethics refers to the principles and guidelines that ensure the development and use of AI systems are fair, responsible, and aligned with societal values to prevent harm and promote well-being.</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b="1" dirty="0">
              <a:solidFill>
                <a:srgbClr val="272525"/>
              </a:solidFill>
              <a:latin typeface="+mn-lt"/>
              <a:ea typeface="Barlow Bold" pitchFamily="34" charset="-122"/>
              <a:cs typeface="Barlow Bold" pitchFamily="34" charset="-120"/>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solidFill>
                  <a:srgbClr val="272525"/>
                </a:solidFill>
                <a:latin typeface="+mn-lt"/>
                <a:ea typeface="Barlow Bold" pitchFamily="34" charset="-122"/>
                <a:cs typeface="Barlow Bold" pitchFamily="34" charset="-120"/>
              </a:rPr>
              <a:t>Transparency</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latin typeface="+mn-lt"/>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272525"/>
                </a:solidFill>
                <a:latin typeface="+mn-lt"/>
                <a:ea typeface="Montserrat" pitchFamily="34" charset="-122"/>
                <a:cs typeface="Montserrat" pitchFamily="34" charset="-120"/>
              </a:rPr>
              <a:t>AI systems should be intelligible, explainable, and legible to users and stakeholders. This principle ensures understanding of the decision-making process, particularly in contexts like healthcare, law enforcement, and finance.</a:t>
            </a:r>
          </a:p>
        </p:txBody>
      </p:sp>
      <p:pic>
        <p:nvPicPr>
          <p:cNvPr id="1030" name="Picture 6" descr="A graphic displays key AI transparency statistics from the Zendesk Customer Experience Trends Report 2024.">
            <a:extLst>
              <a:ext uri="{FF2B5EF4-FFF2-40B4-BE49-F238E27FC236}">
                <a16:creationId xmlns:a16="http://schemas.microsoft.com/office/drawing/2014/main" id="{B640EB35-6FE3-9BCC-F428-9E426A75E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3365" y="890156"/>
            <a:ext cx="5795051" cy="508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43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5904091" cy="400110"/>
          </a:xfrm>
          <a:prstGeom prst="rect">
            <a:avLst/>
          </a:prstGeom>
          <a:noFill/>
        </p:spPr>
        <p:txBody>
          <a:bodyPr wrap="square">
            <a:spAutoFit/>
          </a:bodyPr>
          <a:lstStyle/>
          <a:p>
            <a:r>
              <a:rPr lang="en-IN" sz="2000" b="1" dirty="0">
                <a:solidFill>
                  <a:srgbClr val="213163"/>
                </a:solidFill>
              </a:rPr>
              <a:t>AI Ethics: Fundamental Principles (Contd.)</a:t>
            </a: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 12">
            <a:extLst>
              <a:ext uri="{FF2B5EF4-FFF2-40B4-BE49-F238E27FC236}">
                <a16:creationId xmlns:a16="http://schemas.microsoft.com/office/drawing/2014/main" id="{6C90D359-895F-B345-1395-7E1707F1AE4A}"/>
              </a:ext>
            </a:extLst>
          </p:cNvPr>
          <p:cNvSpPr/>
          <p:nvPr/>
        </p:nvSpPr>
        <p:spPr>
          <a:xfrm>
            <a:off x="995680" y="2405843"/>
            <a:ext cx="8759422" cy="1821061"/>
          </a:xfrm>
          <a:prstGeom prst="rect">
            <a:avLst/>
          </a:prstGeom>
          <a:noFill/>
          <a:ln/>
        </p:spPr>
        <p:txBody>
          <a:bodyPr wrap="square" lIns="0" tIns="0" rIns="0" bIns="0" rtlCol="0" anchor="t"/>
          <a:lstStyle/>
          <a:p>
            <a:pPr marL="0" indent="0" algn="just">
              <a:lnSpc>
                <a:spcPts val="2850"/>
              </a:lnSpc>
              <a:buNone/>
            </a:pPr>
            <a:endParaRPr lang="en-US" sz="1800" dirty="0">
              <a:latin typeface="+mj-lt"/>
            </a:endParaRPr>
          </a:p>
        </p:txBody>
      </p:sp>
      <p:sp>
        <p:nvSpPr>
          <p:cNvPr id="18" name="Text 16">
            <a:extLst>
              <a:ext uri="{FF2B5EF4-FFF2-40B4-BE49-F238E27FC236}">
                <a16:creationId xmlns:a16="http://schemas.microsoft.com/office/drawing/2014/main" id="{390249EF-CF74-780F-47E6-4C5F76463618}"/>
              </a:ext>
            </a:extLst>
          </p:cNvPr>
          <p:cNvSpPr/>
          <p:nvPr/>
        </p:nvSpPr>
        <p:spPr>
          <a:xfrm>
            <a:off x="3474720" y="4450926"/>
            <a:ext cx="7906636" cy="1456849"/>
          </a:xfrm>
          <a:prstGeom prst="rect">
            <a:avLst/>
          </a:prstGeom>
          <a:noFill/>
          <a:ln/>
        </p:spPr>
        <p:txBody>
          <a:bodyPr wrap="square" lIns="0" tIns="0" rIns="0" bIns="0" rtlCol="0" anchor="t"/>
          <a:lstStyle/>
          <a:p>
            <a:pPr marL="0" indent="0" algn="just">
              <a:lnSpc>
                <a:spcPts val="2850"/>
              </a:lnSpc>
              <a:buNone/>
            </a:pPr>
            <a:endParaRPr lang="en-US" sz="1800" dirty="0">
              <a:latin typeface="+mj-lt"/>
            </a:endParaRPr>
          </a:p>
        </p:txBody>
      </p:sp>
      <p:sp>
        <p:nvSpPr>
          <p:cNvPr id="21" name="TextBox 20">
            <a:extLst>
              <a:ext uri="{FF2B5EF4-FFF2-40B4-BE49-F238E27FC236}">
                <a16:creationId xmlns:a16="http://schemas.microsoft.com/office/drawing/2014/main" id="{4227BD8A-D73B-B4E4-F60D-1F11F7D2B9EE}"/>
              </a:ext>
            </a:extLst>
          </p:cNvPr>
          <p:cNvSpPr txBox="1"/>
          <p:nvPr/>
        </p:nvSpPr>
        <p:spPr>
          <a:xfrm>
            <a:off x="199809" y="1382083"/>
            <a:ext cx="4680304" cy="384720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dirty="0">
                <a:solidFill>
                  <a:srgbClr val="272525"/>
                </a:solidFill>
                <a:latin typeface="Barlow Bold" pitchFamily="34" charset="0"/>
                <a:ea typeface="Barlow Bold" pitchFamily="34" charset="-122"/>
                <a:cs typeface="Barlow Bold" pitchFamily="34" charset="-120"/>
              </a:rPr>
              <a:t>Accountability</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2000" b="1" dirty="0">
              <a:solidFill>
                <a:srgbClr val="272525"/>
              </a:solidFill>
              <a:latin typeface="Barlow Bold" pitchFamily="34" charset="0"/>
              <a:ea typeface="Barlow Bold" pitchFamily="34" charset="-122"/>
              <a:cs typeface="Barlow Bold" pitchFamily="34" charset="-120"/>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272525"/>
                </a:solidFill>
                <a:latin typeface="+mj-lt"/>
                <a:ea typeface="Montserrat" pitchFamily="34" charset="-122"/>
                <a:cs typeface="Montserrat" pitchFamily="34" charset="-120"/>
              </a:rPr>
              <a:t>Developers and organizations deploying AI systems are accountable for the results obtained. This principle becomes crucial when assigning blame in case of malfunctions or damage caused by faulty AI systems.</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2000" dirty="0">
              <a:solidFill>
                <a:srgbClr val="272525"/>
              </a:solidFill>
              <a:latin typeface="+mj-lt"/>
            </a:endParaRPr>
          </a:p>
          <a:p>
            <a:pPr algn="just">
              <a:buSzPts val="1100"/>
              <a:defRPr/>
            </a:pPr>
            <a:r>
              <a:rPr lang="en-IN" sz="2000" b="1" i="0" dirty="0">
                <a:solidFill>
                  <a:srgbClr val="050429"/>
                </a:solidFill>
                <a:effectLst/>
                <a:latin typeface="+mj-lt"/>
              </a:rPr>
              <a:t>Examples of Accountability</a:t>
            </a:r>
          </a:p>
          <a:p>
            <a:pPr algn="just">
              <a:buSzPts val="1100"/>
              <a:defRPr/>
            </a:pPr>
            <a:endParaRPr lang="en-IN" sz="2000" b="1" i="0" dirty="0">
              <a:solidFill>
                <a:srgbClr val="050429"/>
              </a:solidFill>
              <a:effectLst/>
              <a:latin typeface="Inter"/>
            </a:endParaRPr>
          </a:p>
          <a:p>
            <a:pPr marL="342900" marR="0" lvl="0" indent="-34290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IN" sz="1800" i="0" dirty="0">
                <a:solidFill>
                  <a:srgbClr val="050429"/>
                </a:solidFill>
                <a:effectLst/>
                <a:latin typeface="+mj-lt"/>
              </a:rPr>
              <a:t>Financial Fraud Detection System</a:t>
            </a:r>
            <a:endParaRPr lang="en-US" sz="1800" i="0" dirty="0">
              <a:solidFill>
                <a:srgbClr val="272525"/>
              </a:solidFill>
              <a:effectLst/>
              <a:latin typeface="+mj-lt"/>
            </a:endParaRPr>
          </a:p>
          <a:p>
            <a:pPr marL="342900" marR="0" lvl="0" indent="-34290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IN" sz="1800" i="0" dirty="0">
                <a:solidFill>
                  <a:srgbClr val="050429"/>
                </a:solidFill>
                <a:effectLst/>
                <a:latin typeface="+mj-lt"/>
              </a:rPr>
              <a:t>Self-Driving Car Accidents</a:t>
            </a:r>
            <a:endParaRPr lang="en-US" sz="1800" dirty="0">
              <a:latin typeface="+mj-lt"/>
            </a:endParaRPr>
          </a:p>
        </p:txBody>
      </p:sp>
      <p:pic>
        <p:nvPicPr>
          <p:cNvPr id="27" name="Picture 26">
            <a:extLst>
              <a:ext uri="{FF2B5EF4-FFF2-40B4-BE49-F238E27FC236}">
                <a16:creationId xmlns:a16="http://schemas.microsoft.com/office/drawing/2014/main" id="{926B242C-C820-C36C-2B63-37120FF9D43B}"/>
              </a:ext>
            </a:extLst>
          </p:cNvPr>
          <p:cNvPicPr>
            <a:picLocks noChangeAspect="1"/>
          </p:cNvPicPr>
          <p:nvPr/>
        </p:nvPicPr>
        <p:blipFill>
          <a:blip r:embed="rId3"/>
          <a:stretch>
            <a:fillRect/>
          </a:stretch>
        </p:blipFill>
        <p:spPr>
          <a:xfrm>
            <a:off x="4724763" y="1564701"/>
            <a:ext cx="7316221" cy="4410691"/>
          </a:xfrm>
          <a:prstGeom prst="rect">
            <a:avLst/>
          </a:prstGeom>
        </p:spPr>
      </p:pic>
      <p:sp>
        <p:nvSpPr>
          <p:cNvPr id="31" name="TextBox 30">
            <a:extLst>
              <a:ext uri="{FF2B5EF4-FFF2-40B4-BE49-F238E27FC236}">
                <a16:creationId xmlns:a16="http://schemas.microsoft.com/office/drawing/2014/main" id="{E3F74754-929E-F603-618D-539EB417C78C}"/>
              </a:ext>
            </a:extLst>
          </p:cNvPr>
          <p:cNvSpPr txBox="1"/>
          <p:nvPr/>
        </p:nvSpPr>
        <p:spPr>
          <a:xfrm>
            <a:off x="880529" y="6135329"/>
            <a:ext cx="7290705" cy="276999"/>
          </a:xfrm>
          <a:prstGeom prst="rect">
            <a:avLst/>
          </a:prstGeom>
          <a:noFill/>
        </p:spPr>
        <p:txBody>
          <a:bodyPr wrap="square" rtlCol="0">
            <a:spAutoFit/>
          </a:bodyPr>
          <a:lstStyle/>
          <a:p>
            <a:r>
              <a:rPr lang="en-IN" sz="1200" dirty="0"/>
              <a:t>https://reliasoftware.com/blog/four-key-principles-of-responsible-ai</a:t>
            </a:r>
          </a:p>
        </p:txBody>
      </p:sp>
    </p:spTree>
    <p:extLst>
      <p:ext uri="{BB962C8B-B14F-4D97-AF65-F5344CB8AC3E}">
        <p14:creationId xmlns:p14="http://schemas.microsoft.com/office/powerpoint/2010/main" val="586408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Text 1">
            <a:extLst>
              <a:ext uri="{FF2B5EF4-FFF2-40B4-BE49-F238E27FC236}">
                <a16:creationId xmlns:a16="http://schemas.microsoft.com/office/drawing/2014/main" id="{B2BE90E6-F89B-0B62-700B-77024635A14F}"/>
              </a:ext>
            </a:extLst>
          </p:cNvPr>
          <p:cNvSpPr/>
          <p:nvPr/>
        </p:nvSpPr>
        <p:spPr>
          <a:xfrm>
            <a:off x="320260" y="1557259"/>
            <a:ext cx="11571803" cy="5141700"/>
          </a:xfrm>
          <a:prstGeom prst="rect">
            <a:avLst/>
          </a:prstGeom>
          <a:noFill/>
          <a:ln/>
        </p:spPr>
        <p:txBody>
          <a:bodyPr wrap="square" lIns="0" tIns="0" rIns="0" bIns="0" rtlCol="0" anchor="t"/>
          <a:lstStyle/>
          <a:p>
            <a:pPr marL="0" indent="0" algn="just">
              <a:lnSpc>
                <a:spcPts val="3100"/>
              </a:lnSpc>
              <a:buNone/>
            </a:pPr>
            <a:endParaRPr lang="en-US" sz="1900" dirty="0"/>
          </a:p>
        </p:txBody>
      </p:sp>
      <p:sp>
        <p:nvSpPr>
          <p:cNvPr id="18" name="TextBox 17">
            <a:extLst>
              <a:ext uri="{FF2B5EF4-FFF2-40B4-BE49-F238E27FC236}">
                <a16:creationId xmlns:a16="http://schemas.microsoft.com/office/drawing/2014/main" id="{20A323C6-7A9A-925D-D6F0-0362259003C3}"/>
              </a:ext>
            </a:extLst>
          </p:cNvPr>
          <p:cNvSpPr txBox="1"/>
          <p:nvPr/>
        </p:nvSpPr>
        <p:spPr>
          <a:xfrm>
            <a:off x="202071" y="1435486"/>
            <a:ext cx="10368277" cy="1241622"/>
          </a:xfrm>
          <a:prstGeom prst="rect">
            <a:avLst/>
          </a:prstGeom>
          <a:noFill/>
        </p:spPr>
        <p:txBody>
          <a:bodyPr wrap="square">
            <a:spAutoFit/>
          </a:bodyPr>
          <a:lstStyle/>
          <a:p>
            <a:r>
              <a:rPr lang="en-US" b="1" dirty="0"/>
              <a:t>Privacy and Security in AI</a:t>
            </a:r>
          </a:p>
          <a:p>
            <a:endParaRPr lang="en-US" dirty="0"/>
          </a:p>
          <a:p>
            <a:pPr marL="342900" indent="-342900">
              <a:buFont typeface="Arial" panose="020B0604020202020204" pitchFamily="34" charset="0"/>
              <a:buChar char="•"/>
            </a:pPr>
            <a:r>
              <a:rPr lang="en-US" dirty="0"/>
              <a:t>Protects user data from unauthorized access, misuse, and breaches.</a:t>
            </a:r>
          </a:p>
          <a:p>
            <a:pPr marL="342900" indent="-342900">
              <a:buFont typeface="Arial" panose="020B0604020202020204" pitchFamily="34" charset="0"/>
              <a:buChar char="•"/>
            </a:pPr>
            <a:r>
              <a:rPr lang="en-US" dirty="0"/>
              <a:t>Ensures confidentiality and integrity across the AI lifecycle.</a:t>
            </a:r>
          </a:p>
        </p:txBody>
      </p:sp>
      <p:graphicFrame>
        <p:nvGraphicFramePr>
          <p:cNvPr id="33" name="Diagram 32">
            <a:extLst>
              <a:ext uri="{FF2B5EF4-FFF2-40B4-BE49-F238E27FC236}">
                <a16:creationId xmlns:a16="http://schemas.microsoft.com/office/drawing/2014/main" id="{CA5C02A6-F047-03FA-D134-B4A1BE9FEDE6}"/>
              </a:ext>
            </a:extLst>
          </p:cNvPr>
          <p:cNvGraphicFramePr/>
          <p:nvPr>
            <p:extLst>
              <p:ext uri="{D42A27DB-BD31-4B8C-83A1-F6EECF244321}">
                <p14:modId xmlns:p14="http://schemas.microsoft.com/office/powerpoint/2010/main" val="70937381"/>
              </p:ext>
            </p:extLst>
          </p:nvPr>
        </p:nvGraphicFramePr>
        <p:xfrm>
          <a:off x="377093" y="3034157"/>
          <a:ext cx="6011560" cy="21879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0" name="Group 59">
            <a:extLst>
              <a:ext uri="{FF2B5EF4-FFF2-40B4-BE49-F238E27FC236}">
                <a16:creationId xmlns:a16="http://schemas.microsoft.com/office/drawing/2014/main" id="{06C3C15F-725A-3821-67D5-E53EFDDD3C54}"/>
              </a:ext>
            </a:extLst>
          </p:cNvPr>
          <p:cNvGrpSpPr/>
          <p:nvPr/>
        </p:nvGrpSpPr>
        <p:grpSpPr>
          <a:xfrm>
            <a:off x="8658204" y="3307722"/>
            <a:ext cx="3107329" cy="666977"/>
            <a:chOff x="881267" y="251771"/>
            <a:chExt cx="3859796" cy="827732"/>
          </a:xfrm>
        </p:grpSpPr>
        <p:sp>
          <p:nvSpPr>
            <p:cNvPr id="70" name="Rectangle 69">
              <a:extLst>
                <a:ext uri="{FF2B5EF4-FFF2-40B4-BE49-F238E27FC236}">
                  <a16:creationId xmlns:a16="http://schemas.microsoft.com/office/drawing/2014/main" id="{47F0617E-6B90-7700-2775-56CF3F4BE694}"/>
                </a:ext>
              </a:extLst>
            </p:cNvPr>
            <p:cNvSpPr/>
            <p:nvPr/>
          </p:nvSpPr>
          <p:spPr>
            <a:xfrm>
              <a:off x="881267" y="251771"/>
              <a:ext cx="3859794" cy="827732"/>
            </a:xfrm>
            <a:prstGeom prst="rect">
              <a:avLst/>
            </a:prstGeom>
            <a:ln>
              <a:solidFill>
                <a:schemeClr val="accent1"/>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71" name="TextBox 70">
              <a:extLst>
                <a:ext uri="{FF2B5EF4-FFF2-40B4-BE49-F238E27FC236}">
                  <a16:creationId xmlns:a16="http://schemas.microsoft.com/office/drawing/2014/main" id="{215971A0-2624-A4BA-A0E8-D7BE8F91C656}"/>
                </a:ext>
              </a:extLst>
            </p:cNvPr>
            <p:cNvSpPr txBox="1"/>
            <p:nvPr/>
          </p:nvSpPr>
          <p:spPr>
            <a:xfrm>
              <a:off x="881268" y="251771"/>
              <a:ext cx="3859795" cy="827732"/>
            </a:xfrm>
            <a:prstGeom prst="rect">
              <a:avLst/>
            </a:prstGeom>
            <a:ln>
              <a:solidFill>
                <a:schemeClr val="accent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t>Data Collection</a:t>
              </a:r>
              <a:endParaRPr lang="en-IN" sz="1800" kern="1200" dirty="0"/>
            </a:p>
          </p:txBody>
        </p:sp>
      </p:grpSp>
      <p:grpSp>
        <p:nvGrpSpPr>
          <p:cNvPr id="61" name="Group 60">
            <a:extLst>
              <a:ext uri="{FF2B5EF4-FFF2-40B4-BE49-F238E27FC236}">
                <a16:creationId xmlns:a16="http://schemas.microsoft.com/office/drawing/2014/main" id="{EEE350D8-6C1A-9E5F-5AF0-D0EDE182678B}"/>
              </a:ext>
            </a:extLst>
          </p:cNvPr>
          <p:cNvGrpSpPr/>
          <p:nvPr/>
        </p:nvGrpSpPr>
        <p:grpSpPr>
          <a:xfrm>
            <a:off x="8658204" y="3971282"/>
            <a:ext cx="3107328" cy="666977"/>
            <a:chOff x="881267" y="1079503"/>
            <a:chExt cx="3859795" cy="827732"/>
          </a:xfrm>
        </p:grpSpPr>
        <p:sp>
          <p:nvSpPr>
            <p:cNvPr id="68" name="Rectangle 67">
              <a:extLst>
                <a:ext uri="{FF2B5EF4-FFF2-40B4-BE49-F238E27FC236}">
                  <a16:creationId xmlns:a16="http://schemas.microsoft.com/office/drawing/2014/main" id="{9C952FE5-0268-1002-E30F-2E05BF400EAE}"/>
                </a:ext>
              </a:extLst>
            </p:cNvPr>
            <p:cNvSpPr/>
            <p:nvPr/>
          </p:nvSpPr>
          <p:spPr>
            <a:xfrm>
              <a:off x="881267" y="1079503"/>
              <a:ext cx="3859794" cy="827732"/>
            </a:xfrm>
            <a:prstGeom prst="rect">
              <a:avLst/>
            </a:prstGeom>
            <a:ln>
              <a:solidFill>
                <a:schemeClr val="accent1"/>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69" name="TextBox 68">
              <a:extLst>
                <a:ext uri="{FF2B5EF4-FFF2-40B4-BE49-F238E27FC236}">
                  <a16:creationId xmlns:a16="http://schemas.microsoft.com/office/drawing/2014/main" id="{F188A2FE-7ADF-B4F2-E71E-07B18FA223DB}"/>
                </a:ext>
              </a:extLst>
            </p:cNvPr>
            <p:cNvSpPr txBox="1"/>
            <p:nvPr/>
          </p:nvSpPr>
          <p:spPr>
            <a:xfrm>
              <a:off x="881267" y="1079503"/>
              <a:ext cx="3859795" cy="827732"/>
            </a:xfrm>
            <a:prstGeom prst="rect">
              <a:avLst/>
            </a:prstGeom>
            <a:ln>
              <a:solidFill>
                <a:schemeClr val="accent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t>Data Inference</a:t>
              </a:r>
              <a:endParaRPr lang="en-IN" sz="1800" kern="1200" dirty="0"/>
            </a:p>
          </p:txBody>
        </p:sp>
      </p:grpSp>
      <p:grpSp>
        <p:nvGrpSpPr>
          <p:cNvPr id="62" name="Group 61">
            <a:extLst>
              <a:ext uri="{FF2B5EF4-FFF2-40B4-BE49-F238E27FC236}">
                <a16:creationId xmlns:a16="http://schemas.microsoft.com/office/drawing/2014/main" id="{51EB4B3B-2E23-4CC4-B53E-CC17F47FE6E7}"/>
              </a:ext>
            </a:extLst>
          </p:cNvPr>
          <p:cNvGrpSpPr/>
          <p:nvPr/>
        </p:nvGrpSpPr>
        <p:grpSpPr>
          <a:xfrm>
            <a:off x="8658204" y="4633764"/>
            <a:ext cx="3107329" cy="666977"/>
            <a:chOff x="881267" y="1907235"/>
            <a:chExt cx="3859796" cy="827732"/>
          </a:xfrm>
        </p:grpSpPr>
        <p:sp>
          <p:nvSpPr>
            <p:cNvPr id="66" name="Rectangle 65">
              <a:extLst>
                <a:ext uri="{FF2B5EF4-FFF2-40B4-BE49-F238E27FC236}">
                  <a16:creationId xmlns:a16="http://schemas.microsoft.com/office/drawing/2014/main" id="{6D3590BB-3985-8B16-ACB3-4144072DFF66}"/>
                </a:ext>
              </a:extLst>
            </p:cNvPr>
            <p:cNvSpPr/>
            <p:nvPr/>
          </p:nvSpPr>
          <p:spPr>
            <a:xfrm>
              <a:off x="881267" y="1907235"/>
              <a:ext cx="3859794" cy="827732"/>
            </a:xfrm>
            <a:prstGeom prst="rect">
              <a:avLst/>
            </a:prstGeom>
            <a:ln>
              <a:solidFill>
                <a:schemeClr val="accent1"/>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67" name="TextBox 66">
              <a:extLst>
                <a:ext uri="{FF2B5EF4-FFF2-40B4-BE49-F238E27FC236}">
                  <a16:creationId xmlns:a16="http://schemas.microsoft.com/office/drawing/2014/main" id="{DEE53E3F-ECAC-EC05-1EE1-A443488805EB}"/>
                </a:ext>
              </a:extLst>
            </p:cNvPr>
            <p:cNvSpPr txBox="1"/>
            <p:nvPr/>
          </p:nvSpPr>
          <p:spPr>
            <a:xfrm>
              <a:off x="881268" y="1907235"/>
              <a:ext cx="3859795" cy="827732"/>
            </a:xfrm>
            <a:prstGeom prst="rect">
              <a:avLst/>
            </a:prstGeom>
            <a:ln>
              <a:solidFill>
                <a:schemeClr val="accent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t>Lack of Transparency </a:t>
              </a:r>
              <a:endParaRPr lang="en-IN" sz="1800" kern="1200" dirty="0"/>
            </a:p>
          </p:txBody>
        </p:sp>
      </p:grpSp>
      <p:grpSp>
        <p:nvGrpSpPr>
          <p:cNvPr id="72" name="Group 71">
            <a:extLst>
              <a:ext uri="{FF2B5EF4-FFF2-40B4-BE49-F238E27FC236}">
                <a16:creationId xmlns:a16="http://schemas.microsoft.com/office/drawing/2014/main" id="{279E23FC-F2E9-B058-15C3-3F9AEA97045C}"/>
              </a:ext>
            </a:extLst>
          </p:cNvPr>
          <p:cNvGrpSpPr/>
          <p:nvPr/>
        </p:nvGrpSpPr>
        <p:grpSpPr>
          <a:xfrm>
            <a:off x="6009063" y="3168949"/>
            <a:ext cx="2649141" cy="959642"/>
            <a:chOff x="968447" y="0"/>
            <a:chExt cx="3624267" cy="1264920"/>
          </a:xfrm>
          <a:scene3d>
            <a:camera prst="orthographicFront"/>
            <a:lightRig rig="flat" dir="t"/>
          </a:scene3d>
        </p:grpSpPr>
        <p:sp>
          <p:nvSpPr>
            <p:cNvPr id="73" name="Oval 72">
              <a:extLst>
                <a:ext uri="{FF2B5EF4-FFF2-40B4-BE49-F238E27FC236}">
                  <a16:creationId xmlns:a16="http://schemas.microsoft.com/office/drawing/2014/main" id="{26025F39-8C59-2171-0266-86EC132E1283}"/>
                </a:ext>
              </a:extLst>
            </p:cNvPr>
            <p:cNvSpPr/>
            <p:nvPr/>
          </p:nvSpPr>
          <p:spPr>
            <a:xfrm>
              <a:off x="968447" y="0"/>
              <a:ext cx="3624267" cy="1264920"/>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endParaRPr lang="en-IN"/>
            </a:p>
          </p:txBody>
        </p:sp>
        <p:sp>
          <p:nvSpPr>
            <p:cNvPr id="74" name="Oval 10">
              <a:extLst>
                <a:ext uri="{FF2B5EF4-FFF2-40B4-BE49-F238E27FC236}">
                  <a16:creationId xmlns:a16="http://schemas.microsoft.com/office/drawing/2014/main" id="{23F0835D-D316-E967-3594-288A42A9449F}"/>
                </a:ext>
              </a:extLst>
            </p:cNvPr>
            <p:cNvSpPr txBox="1"/>
            <p:nvPr/>
          </p:nvSpPr>
          <p:spPr>
            <a:xfrm>
              <a:off x="1499209" y="185243"/>
              <a:ext cx="2562743" cy="89443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IN" sz="1800" b="1" i="0" kern="1200" dirty="0"/>
                <a:t>Privacy Concerns in AI</a:t>
              </a:r>
              <a:endParaRPr lang="en-IN" sz="1800" kern="1200" dirty="0"/>
            </a:p>
          </p:txBody>
        </p:sp>
      </p:grpSp>
      <p:sp>
        <p:nvSpPr>
          <p:cNvPr id="3" name="TextBox 2">
            <a:extLst>
              <a:ext uri="{FF2B5EF4-FFF2-40B4-BE49-F238E27FC236}">
                <a16:creationId xmlns:a16="http://schemas.microsoft.com/office/drawing/2014/main" id="{4CAA194A-335D-A3E5-8965-4FEC8B468410}"/>
              </a:ext>
            </a:extLst>
          </p:cNvPr>
          <p:cNvSpPr txBox="1"/>
          <p:nvPr/>
        </p:nvSpPr>
        <p:spPr>
          <a:xfrm>
            <a:off x="202071" y="943645"/>
            <a:ext cx="5904091" cy="400110"/>
          </a:xfrm>
          <a:prstGeom prst="rect">
            <a:avLst/>
          </a:prstGeom>
          <a:noFill/>
        </p:spPr>
        <p:txBody>
          <a:bodyPr wrap="square">
            <a:spAutoFit/>
          </a:bodyPr>
          <a:lstStyle/>
          <a:p>
            <a:r>
              <a:rPr lang="en-IN" sz="2000" b="1" dirty="0">
                <a:solidFill>
                  <a:srgbClr val="213163"/>
                </a:solidFill>
              </a:rPr>
              <a:t>AI Ethics: Fundamental Principles (Contd.)</a:t>
            </a:r>
          </a:p>
        </p:txBody>
      </p:sp>
    </p:spTree>
    <p:extLst>
      <p:ext uri="{BB962C8B-B14F-4D97-AF65-F5344CB8AC3E}">
        <p14:creationId xmlns:p14="http://schemas.microsoft.com/office/powerpoint/2010/main" val="786815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Diagram 34">
            <a:extLst>
              <a:ext uri="{FF2B5EF4-FFF2-40B4-BE49-F238E27FC236}">
                <a16:creationId xmlns:a16="http://schemas.microsoft.com/office/drawing/2014/main" id="{06F8906D-8907-C4AB-12EC-9D2592428606}"/>
              </a:ext>
            </a:extLst>
          </p:cNvPr>
          <p:cNvGraphicFramePr/>
          <p:nvPr>
            <p:extLst>
              <p:ext uri="{D42A27DB-BD31-4B8C-83A1-F6EECF244321}">
                <p14:modId xmlns:p14="http://schemas.microsoft.com/office/powerpoint/2010/main" val="1805480547"/>
              </p:ext>
            </p:extLst>
          </p:nvPr>
        </p:nvGraphicFramePr>
        <p:xfrm>
          <a:off x="464288" y="2559740"/>
          <a:ext cx="6365330" cy="3488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96A28789-3700-16DA-D7A7-D80B9F92322A}"/>
              </a:ext>
            </a:extLst>
          </p:cNvPr>
          <p:cNvSpPr txBox="1"/>
          <p:nvPr/>
        </p:nvSpPr>
        <p:spPr>
          <a:xfrm>
            <a:off x="202071" y="972537"/>
            <a:ext cx="5904091" cy="400110"/>
          </a:xfrm>
          <a:prstGeom prst="rect">
            <a:avLst/>
          </a:prstGeom>
          <a:noFill/>
        </p:spPr>
        <p:txBody>
          <a:bodyPr wrap="square">
            <a:spAutoFit/>
          </a:bodyPr>
          <a:lstStyle/>
          <a:p>
            <a:r>
              <a:rPr lang="en-IN" sz="2000" b="1" dirty="0">
                <a:solidFill>
                  <a:srgbClr val="213163"/>
                </a:solidFill>
              </a:rPr>
              <a:t>AI Ethics: Fundamental Principles (Contd.)</a:t>
            </a:r>
          </a:p>
        </p:txBody>
      </p:sp>
      <p:graphicFrame>
        <p:nvGraphicFramePr>
          <p:cNvPr id="5" name="Diagram 4">
            <a:extLst>
              <a:ext uri="{FF2B5EF4-FFF2-40B4-BE49-F238E27FC236}">
                <a16:creationId xmlns:a16="http://schemas.microsoft.com/office/drawing/2014/main" id="{29EE9D20-A176-AD03-1D97-27EDF98CF53A}"/>
              </a:ext>
            </a:extLst>
          </p:cNvPr>
          <p:cNvGraphicFramePr/>
          <p:nvPr>
            <p:extLst>
              <p:ext uri="{D42A27DB-BD31-4B8C-83A1-F6EECF244321}">
                <p14:modId xmlns:p14="http://schemas.microsoft.com/office/powerpoint/2010/main" val="2427006647"/>
              </p:ext>
            </p:extLst>
          </p:nvPr>
        </p:nvGraphicFramePr>
        <p:xfrm>
          <a:off x="7412665" y="2559740"/>
          <a:ext cx="3962400" cy="306637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TextBox 3">
            <a:extLst>
              <a:ext uri="{FF2B5EF4-FFF2-40B4-BE49-F238E27FC236}">
                <a16:creationId xmlns:a16="http://schemas.microsoft.com/office/drawing/2014/main" id="{DD0DA741-5BBD-BCF6-ADB0-16D7B9111635}"/>
              </a:ext>
            </a:extLst>
          </p:cNvPr>
          <p:cNvSpPr txBox="1"/>
          <p:nvPr/>
        </p:nvSpPr>
        <p:spPr>
          <a:xfrm>
            <a:off x="223283" y="1419577"/>
            <a:ext cx="6103088" cy="923330"/>
          </a:xfrm>
          <a:prstGeom prst="rect">
            <a:avLst/>
          </a:prstGeom>
          <a:noFill/>
        </p:spPr>
        <p:txBody>
          <a:bodyPr wrap="square">
            <a:spAutoFit/>
          </a:bodyPr>
          <a:lstStyle/>
          <a:p>
            <a:r>
              <a:rPr lang="en-US" sz="1800" b="1" dirty="0">
                <a:solidFill>
                  <a:schemeClr val="tx1"/>
                </a:solidFill>
              </a:rPr>
              <a:t>Privacy and Security in AI (Contd.)</a:t>
            </a:r>
          </a:p>
          <a:p>
            <a:endParaRPr lang="en-US" sz="1800" b="1" dirty="0">
              <a:solidFill>
                <a:schemeClr val="tx1"/>
              </a:solidFill>
            </a:endParaRPr>
          </a:p>
          <a:p>
            <a:r>
              <a:rPr lang="en-US" sz="1800" b="1" dirty="0">
                <a:solidFill>
                  <a:schemeClr val="tx1"/>
                </a:solidFill>
              </a:rPr>
              <a:t>Strategies for Ensuring Privacy and Security</a:t>
            </a:r>
          </a:p>
        </p:txBody>
      </p:sp>
    </p:spTree>
    <p:extLst>
      <p:ext uri="{BB962C8B-B14F-4D97-AF65-F5344CB8AC3E}">
        <p14:creationId xmlns:p14="http://schemas.microsoft.com/office/powerpoint/2010/main" val="1115131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5904091" cy="400110"/>
          </a:xfrm>
          <a:prstGeom prst="rect">
            <a:avLst/>
          </a:prstGeom>
          <a:noFill/>
        </p:spPr>
        <p:txBody>
          <a:bodyPr wrap="square">
            <a:spAutoFit/>
          </a:bodyPr>
          <a:lstStyle/>
          <a:p>
            <a:r>
              <a:rPr lang="en-IN" sz="2000" b="1" dirty="0">
                <a:solidFill>
                  <a:srgbClr val="213163"/>
                </a:solidFill>
              </a:rPr>
              <a:t>AI Ethics: Fundamental Principles (Contd.)</a:t>
            </a: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DF67051-087D-79D3-DA98-F9E0FA246092}"/>
              </a:ext>
            </a:extLst>
          </p:cNvPr>
          <p:cNvSpPr txBox="1"/>
          <p:nvPr/>
        </p:nvSpPr>
        <p:spPr>
          <a:xfrm>
            <a:off x="244420" y="1452615"/>
            <a:ext cx="10206207" cy="1754326"/>
          </a:xfrm>
          <a:prstGeom prst="rect">
            <a:avLst/>
          </a:prstGeom>
          <a:noFill/>
        </p:spPr>
        <p:txBody>
          <a:bodyPr wrap="square">
            <a:spAutoFit/>
          </a:bodyPr>
          <a:lstStyle/>
          <a:p>
            <a:r>
              <a:rPr lang="en-US" sz="1800" b="1" dirty="0"/>
              <a:t>Autonomy in AI</a:t>
            </a:r>
          </a:p>
          <a:p>
            <a:endParaRPr lang="en-US" sz="1800" b="1" dirty="0"/>
          </a:p>
          <a:p>
            <a:pPr marL="342900" indent="-342900">
              <a:buFont typeface="Arial" panose="020B0604020202020204" pitchFamily="34" charset="0"/>
              <a:buChar char="•"/>
            </a:pPr>
            <a:r>
              <a:rPr lang="en-US" sz="1800" dirty="0"/>
              <a:t>AI should complement, not replace, human decision-making.</a:t>
            </a:r>
          </a:p>
          <a:p>
            <a:pPr marL="342900" indent="-342900">
              <a:buFont typeface="Arial" panose="020B0604020202020204" pitchFamily="34" charset="0"/>
              <a:buChar char="•"/>
            </a:pPr>
            <a:r>
              <a:rPr lang="en-US" sz="1800" dirty="0"/>
              <a:t>Designed to empower and enhance human capabilities.</a:t>
            </a:r>
          </a:p>
          <a:p>
            <a:pPr marL="342900" indent="-342900">
              <a:buFont typeface="Arial" panose="020B0604020202020204" pitchFamily="34" charset="0"/>
              <a:buChar char="•"/>
            </a:pPr>
            <a:r>
              <a:rPr lang="en-US" sz="1800" dirty="0"/>
              <a:t>Human control must remain the top priority.</a:t>
            </a:r>
          </a:p>
          <a:p>
            <a:pPr marL="342900" indent="-342900">
              <a:buFont typeface="Arial" panose="020B0604020202020204" pitchFamily="34" charset="0"/>
              <a:buChar char="•"/>
            </a:pPr>
            <a:r>
              <a:rPr lang="en-US" sz="1800" dirty="0"/>
              <a:t>AI systems operating without human oversight can lead to unintended or harmful decisions.</a:t>
            </a:r>
          </a:p>
        </p:txBody>
      </p:sp>
      <p:graphicFrame>
        <p:nvGraphicFramePr>
          <p:cNvPr id="7" name="Diagram 6">
            <a:extLst>
              <a:ext uri="{FF2B5EF4-FFF2-40B4-BE49-F238E27FC236}">
                <a16:creationId xmlns:a16="http://schemas.microsoft.com/office/drawing/2014/main" id="{E52C18FE-A4F1-F28C-139F-E40107D369A8}"/>
              </a:ext>
            </a:extLst>
          </p:cNvPr>
          <p:cNvGraphicFramePr/>
          <p:nvPr>
            <p:extLst>
              <p:ext uri="{D42A27DB-BD31-4B8C-83A1-F6EECF244321}">
                <p14:modId xmlns:p14="http://schemas.microsoft.com/office/powerpoint/2010/main" val="3540583728"/>
              </p:ext>
            </p:extLst>
          </p:nvPr>
        </p:nvGraphicFramePr>
        <p:xfrm>
          <a:off x="2525532" y="3798537"/>
          <a:ext cx="7161259" cy="2051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179072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5525</TotalTime>
  <Words>14619</Words>
  <Application>Microsoft Office PowerPoint</Application>
  <PresentationFormat>Widescreen</PresentationFormat>
  <Paragraphs>777</Paragraphs>
  <Slides>39</Slides>
  <Notes>39</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Vijayalakshmi Gnanavel</cp:lastModifiedBy>
  <cp:revision>135</cp:revision>
  <dcterms:modified xsi:type="dcterms:W3CDTF">2025-02-11T11:55:48Z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